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2" r:id="rId4"/>
    <p:sldId id="314" r:id="rId5"/>
    <p:sldId id="258" r:id="rId6"/>
    <p:sldId id="265" r:id="rId7"/>
    <p:sldId id="267" r:id="rId8"/>
    <p:sldId id="266" r:id="rId9"/>
    <p:sldId id="281" r:id="rId10"/>
    <p:sldId id="282" r:id="rId11"/>
    <p:sldId id="283" r:id="rId12"/>
    <p:sldId id="284" r:id="rId13"/>
    <p:sldId id="308" r:id="rId14"/>
    <p:sldId id="307" r:id="rId15"/>
    <p:sldId id="298" r:id="rId16"/>
    <p:sldId id="309" r:id="rId17"/>
    <p:sldId id="310" r:id="rId18"/>
    <p:sldId id="259" r:id="rId19"/>
    <p:sldId id="260" r:id="rId20"/>
    <p:sldId id="261" r:id="rId21"/>
    <p:sldId id="263" r:id="rId22"/>
    <p:sldId id="262" r:id="rId23"/>
    <p:sldId id="268" r:id="rId24"/>
    <p:sldId id="269" r:id="rId25"/>
    <p:sldId id="279" r:id="rId26"/>
    <p:sldId id="264" r:id="rId27"/>
    <p:sldId id="280" r:id="rId28"/>
    <p:sldId id="270" r:id="rId29"/>
    <p:sldId id="272" r:id="rId30"/>
    <p:sldId id="273" r:id="rId31"/>
    <p:sldId id="274" r:id="rId32"/>
    <p:sldId id="275" r:id="rId33"/>
    <p:sldId id="276" r:id="rId34"/>
    <p:sldId id="277" r:id="rId35"/>
    <p:sldId id="278" r:id="rId36"/>
    <p:sldId id="305" r:id="rId37"/>
    <p:sldId id="306" r:id="rId38"/>
    <p:sldId id="294" r:id="rId39"/>
    <p:sldId id="304" r:id="rId40"/>
    <p:sldId id="299" r:id="rId41"/>
    <p:sldId id="300" r:id="rId42"/>
    <p:sldId id="301" r:id="rId43"/>
    <p:sldId id="302" r:id="rId44"/>
    <p:sldId id="303" r:id="rId45"/>
    <p:sldId id="297" r:id="rId46"/>
    <p:sldId id="311" r:id="rId47"/>
    <p:sldId id="295" r:id="rId48"/>
    <p:sldId id="313" r:id="rId4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om/Fearful-Symmetry-Geometer-Dover-Mathematics/dp/048647758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me14.org/"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aset.org/mathematics-education-conference-in-may-2022-in-singapore" TargetMode="Externa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aset.org/mathematics-education-conference-in-may-2022-in-singapor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athematik.uni-dortmund.de/~prediger/ERME/CERME11_Proceedings_2019.pdf"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athematik.uni-dortmund.de/~prediger/ERME/CERME11_Proceedings_2019.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athematik.uni-dortmund.de/~prediger/ERME/CERME11_Proceedings_2019.pdf"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athematik.uni-dortmund.de/~prediger/ERME/CERME11_Proceedings_2019.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athematik.uni-dortmund.de/~prediger/ERME/CERME11_Proceedings_2019.pdf"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keepeek.com/Digital-Asset-Management/oecd/education/global-teaching-insights_20d6f36b-e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lobalteachinginsights.org/"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lobalteachinginsights.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smtClean="0"/>
              <a:t>ЗАСТОСУВАННЯ КМС У МАТЕМАТИЧНІЙ ОСВІТІ </a:t>
            </a:r>
            <a:br>
              <a:rPr lang="uk-UA" smtClean="0"/>
            </a:br>
            <a:r>
              <a:rPr lang="uk-UA" smtClean="0"/>
              <a:t>(НА ПРИКЛАДІ ТЕМИ «КВАДРАТИЧНА ФУНКЦІЯ») </a:t>
            </a:r>
            <a:endParaRPr lang="ru-RU" dirty="0"/>
          </a:p>
        </p:txBody>
      </p:sp>
      <p:sp>
        <p:nvSpPr>
          <p:cNvPr id="3" name="Подзаголовок 2"/>
          <p:cNvSpPr>
            <a:spLocks noGrp="1"/>
          </p:cNvSpPr>
          <p:nvPr>
            <p:ph type="subTitle" idx="1"/>
          </p:nvPr>
        </p:nvSpPr>
        <p:spPr/>
        <p:txBody>
          <a:bodyPr/>
          <a:lstStyle/>
          <a:p>
            <a:r>
              <a:rPr lang="uk-UA" dirty="0" smtClean="0"/>
              <a:t>Раков С.А. </a:t>
            </a:r>
            <a:r>
              <a:rPr lang="en-US" dirty="0" smtClean="0"/>
              <a:t> </a:t>
            </a:r>
            <a:br>
              <a:rPr lang="en-US" dirty="0" smtClean="0"/>
            </a:br>
            <a:r>
              <a:rPr lang="uk-UA" dirty="0" smtClean="0"/>
              <a:t>к.ф.м.н., д.п.н. </a:t>
            </a:r>
          </a:p>
          <a:p>
            <a:r>
              <a:rPr lang="uk-UA" dirty="0" smtClean="0"/>
              <a:t>ДНУ Інститут освітньої аналітики</a:t>
            </a:r>
            <a:endParaRPr lang="ru-RU" dirty="0"/>
          </a:p>
        </p:txBody>
      </p:sp>
      <p:sp>
        <p:nvSpPr>
          <p:cNvPr id="5" name="TextBox 4"/>
          <p:cNvSpPr txBox="1"/>
          <p:nvPr/>
        </p:nvSpPr>
        <p:spPr>
          <a:xfrm>
            <a:off x="0" y="5943600"/>
            <a:ext cx="9144000" cy="892552"/>
          </a:xfrm>
          <a:prstGeom prst="rect">
            <a:avLst/>
          </a:prstGeom>
          <a:noFill/>
        </p:spPr>
        <p:txBody>
          <a:bodyPr wrap="square" rtlCol="0">
            <a:spAutoFit/>
          </a:bodyPr>
          <a:lstStyle/>
          <a:p>
            <a:pPr algn="ctr"/>
            <a:r>
              <a:rPr lang="uk-UA" b="1" dirty="0" smtClean="0">
                <a:solidFill>
                  <a:srgbClr val="002060"/>
                </a:solidFill>
                <a:latin typeface="Cambria" pitchFamily="18" charset="0"/>
              </a:rPr>
              <a:t>Міжнародна конференція  ім. Погорєлова О.В. </a:t>
            </a:r>
            <a:br>
              <a:rPr lang="uk-UA" b="1" dirty="0" smtClean="0">
                <a:solidFill>
                  <a:srgbClr val="002060"/>
                </a:solidFill>
                <a:latin typeface="Cambria" pitchFamily="18" charset="0"/>
              </a:rPr>
            </a:br>
            <a:r>
              <a:rPr lang="uk-UA" sz="1600" b="1" dirty="0" err="1" smtClean="0">
                <a:solidFill>
                  <a:srgbClr val="002060"/>
                </a:solidFill>
                <a:latin typeface="Cambria" pitchFamily="18" charset="0"/>
              </a:rPr>
              <a:t>“Проблеми</a:t>
            </a:r>
            <a:r>
              <a:rPr lang="uk-UA" sz="1600" b="1" dirty="0" smtClean="0">
                <a:solidFill>
                  <a:srgbClr val="002060"/>
                </a:solidFill>
                <a:latin typeface="Cambria" pitchFamily="18" charset="0"/>
              </a:rPr>
              <a:t> викладання математики в навчальних закладах: </a:t>
            </a:r>
            <a:r>
              <a:rPr lang="ru-RU" sz="1600" b="1" dirty="0" err="1" smtClean="0">
                <a:solidFill>
                  <a:srgbClr val="002060"/>
                </a:solidFill>
                <a:latin typeface="Cambria" pitchFamily="18" charset="0"/>
              </a:rPr>
              <a:t>теорія</a:t>
            </a:r>
            <a:r>
              <a:rPr lang="ru-RU" sz="1600" b="1" dirty="0" smtClean="0">
                <a:solidFill>
                  <a:srgbClr val="002060"/>
                </a:solidFill>
                <a:latin typeface="Cambria" pitchFamily="18" charset="0"/>
              </a:rPr>
              <a:t>, методика, практика</a:t>
            </a:r>
            <a:r>
              <a:rPr lang="uk-UA" sz="1600" b="1" dirty="0" smtClean="0">
                <a:solidFill>
                  <a:srgbClr val="002060"/>
                </a:solidFill>
                <a:latin typeface="Cambria" pitchFamily="18" charset="0"/>
              </a:rPr>
              <a:t>”</a:t>
            </a:r>
          </a:p>
          <a:p>
            <a:pPr algn="ctr"/>
            <a:r>
              <a:rPr lang="uk-UA" b="1" dirty="0" smtClean="0">
                <a:solidFill>
                  <a:srgbClr val="002060"/>
                </a:solidFill>
                <a:latin typeface="Cambria" pitchFamily="18" charset="0"/>
              </a:rPr>
              <a:t>Харків, ХНУ, ХАНО, 23 -25 березня 2021 р.</a:t>
            </a:r>
            <a:endParaRPr lang="ru-RU" b="1" dirty="0">
              <a:solidFill>
                <a:srgbClr val="002060"/>
              </a:solidFill>
              <a:latin typeface="Cambria"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0"/>
            <a:ext cx="9144000" cy="122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pic>
        <p:nvPicPr>
          <p:cNvPr id="1026" name="Picture 2"/>
          <p:cNvPicPr>
            <a:picLocks noChangeAspect="1" noChangeArrowheads="1"/>
          </p:cNvPicPr>
          <p:nvPr/>
        </p:nvPicPr>
        <p:blipFill>
          <a:blip r:embed="rId3"/>
          <a:srcRect/>
          <a:stretch>
            <a:fillRect/>
          </a:stretch>
        </p:blipFill>
        <p:spPr bwMode="auto">
          <a:xfrm>
            <a:off x="990600" y="847725"/>
            <a:ext cx="7086600"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pic>
        <p:nvPicPr>
          <p:cNvPr id="2050" name="Picture 2"/>
          <p:cNvPicPr>
            <a:picLocks noChangeAspect="1" noChangeArrowheads="1"/>
          </p:cNvPicPr>
          <p:nvPr/>
        </p:nvPicPr>
        <p:blipFill>
          <a:blip r:embed="rId3"/>
          <a:srcRect/>
          <a:stretch>
            <a:fillRect/>
          </a:stretch>
        </p:blipFill>
        <p:spPr bwMode="auto">
          <a:xfrm>
            <a:off x="1219200" y="1199702"/>
            <a:ext cx="6772275" cy="5658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6" name="TextBox 5"/>
          <p:cNvSpPr txBox="1"/>
          <p:nvPr/>
        </p:nvSpPr>
        <p:spPr>
          <a:xfrm>
            <a:off x="0" y="4191000"/>
            <a:ext cx="2514600" cy="1200329"/>
          </a:xfrm>
          <a:prstGeom prst="rect">
            <a:avLst/>
          </a:prstGeom>
          <a:noFill/>
        </p:spPr>
        <p:txBody>
          <a:bodyPr wrap="square" rtlCol="0">
            <a:spAutoFit/>
          </a:bodyPr>
          <a:lstStyle/>
          <a:p>
            <a:r>
              <a:rPr lang="en-US" sz="2400" b="1" dirty="0" err="1" smtClean="0">
                <a:solidFill>
                  <a:srgbClr val="002060"/>
                </a:solidFill>
              </a:rPr>
              <a:t>Felice</a:t>
            </a:r>
            <a:r>
              <a:rPr lang="en-US" sz="2400" b="1" dirty="0" smtClean="0">
                <a:solidFill>
                  <a:srgbClr val="002060"/>
                </a:solidFill>
              </a:rPr>
              <a:t> J. Levine, </a:t>
            </a:r>
            <a:r>
              <a:rPr lang="en-US" sz="1200" b="1" dirty="0" smtClean="0">
                <a:solidFill>
                  <a:srgbClr val="002060"/>
                </a:solidFill>
              </a:rPr>
              <a:t>Executive Director of AERA  (American Education Research Association)</a:t>
            </a:r>
            <a:r>
              <a:rPr lang="uk-UA" sz="1200" b="1" dirty="0" smtClean="0">
                <a:solidFill>
                  <a:srgbClr val="002060"/>
                </a:solidFill>
              </a:rPr>
              <a:t>, </a:t>
            </a:r>
            <a:br>
              <a:rPr lang="uk-UA" sz="1200" b="1" dirty="0" smtClean="0">
                <a:solidFill>
                  <a:srgbClr val="002060"/>
                </a:solidFill>
              </a:rPr>
            </a:br>
            <a:r>
              <a:rPr lang="uk-UA" sz="1200" b="1" dirty="0" smtClean="0">
                <a:solidFill>
                  <a:srgbClr val="002060"/>
                </a:solidFill>
              </a:rPr>
              <a:t>модератор  Відео Конференції</a:t>
            </a:r>
            <a:endParaRPr lang="ru-RU" b="1" dirty="0">
              <a:solidFill>
                <a:srgbClr val="002060"/>
              </a:solidFill>
            </a:endParaRPr>
          </a:p>
        </p:txBody>
      </p:sp>
      <p:pic>
        <p:nvPicPr>
          <p:cNvPr id="2" name="Picture 2"/>
          <p:cNvPicPr>
            <a:picLocks noChangeAspect="1" noChangeArrowheads="1"/>
          </p:cNvPicPr>
          <p:nvPr/>
        </p:nvPicPr>
        <p:blipFill>
          <a:blip r:embed="rId3"/>
          <a:srcRect/>
          <a:stretch>
            <a:fillRect/>
          </a:stretch>
        </p:blipFill>
        <p:spPr bwMode="auto">
          <a:xfrm>
            <a:off x="0" y="1219200"/>
            <a:ext cx="2438400" cy="2438400"/>
          </a:xfrm>
          <a:prstGeom prst="rect">
            <a:avLst/>
          </a:prstGeom>
          <a:noFill/>
          <a:ln w="9525">
            <a:noFill/>
            <a:miter lim="800000"/>
            <a:headEnd/>
            <a:tailEnd/>
          </a:ln>
          <a:effectLst/>
        </p:spPr>
      </p:pic>
      <p:sp>
        <p:nvSpPr>
          <p:cNvPr id="9" name="TextBox 8"/>
          <p:cNvSpPr txBox="1"/>
          <p:nvPr/>
        </p:nvSpPr>
        <p:spPr>
          <a:xfrm>
            <a:off x="2514600" y="1447800"/>
            <a:ext cx="6629400" cy="3693319"/>
          </a:xfrm>
          <a:prstGeom prst="rect">
            <a:avLst/>
          </a:prstGeom>
          <a:noFill/>
        </p:spPr>
        <p:txBody>
          <a:bodyPr wrap="square" rtlCol="0">
            <a:spAutoFit/>
          </a:bodyPr>
          <a:lstStyle/>
          <a:p>
            <a:r>
              <a:rPr lang="uk-UA" dirty="0" smtClean="0">
                <a:solidFill>
                  <a:srgbClr val="002060"/>
                </a:solidFill>
              </a:rPr>
              <a:t>Ласкаво просимо сьогодні на наш аудіо форум про глобальний інсайт з навчання математики.</a:t>
            </a:r>
          </a:p>
          <a:p>
            <a:r>
              <a:rPr lang="uk-UA" dirty="0" smtClean="0">
                <a:solidFill>
                  <a:srgbClr val="002060"/>
                </a:solidFill>
              </a:rPr>
              <a:t>Мені приємно мати можливість відкрити наш форум від імені Американської асоціації дослідників освіти та ОЕСР у співпраці з центром обробки даних дослідження, який також є учасником надання вам незвичайної важливої можливості зосередитися і докладно розгорнути для вас цей дуже важливий міжнародний набір даних дослідження, яке пропонує так багато можливостей для дослідницького співтовариства та тих, хто має важливість задати  дослідницькі  запитання про порівняльне дослідження навчання, обміну та вчення у контексті вивчення математики та математичної освіти.</a:t>
            </a:r>
          </a:p>
          <a:p>
            <a:endParaRPr lang="ru-RU" dirty="0"/>
          </a:p>
        </p:txBody>
      </p:sp>
      <p:sp>
        <p:nvSpPr>
          <p:cNvPr id="10" name="TextBox 9"/>
          <p:cNvSpPr txBox="1"/>
          <p:nvPr/>
        </p:nvSpPr>
        <p:spPr>
          <a:xfrm>
            <a:off x="0" y="5657671"/>
            <a:ext cx="9144000" cy="1200329"/>
          </a:xfrm>
          <a:prstGeom prst="rect">
            <a:avLst/>
          </a:prstGeom>
          <a:noFill/>
        </p:spPr>
        <p:txBody>
          <a:bodyPr wrap="square" rtlCol="0">
            <a:spAutoFit/>
          </a:bodyPr>
          <a:lstStyle/>
          <a:p>
            <a:r>
              <a:rPr lang="uk-UA" b="1" dirty="0" smtClean="0">
                <a:solidFill>
                  <a:srgbClr val="FF0000"/>
                </a:solidFill>
              </a:rPr>
              <a:t>Надзвичайно масштабний проект, його результатами можна скористатися всім країнам, зокрема Україні для ознайомлення із світовим досвідом  і його використання для удосконалення власної національної системи математичної освіти (більшість даних доступні у вільному доступі).</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6" name="TextBox 5"/>
          <p:cNvSpPr txBox="1"/>
          <p:nvPr/>
        </p:nvSpPr>
        <p:spPr>
          <a:xfrm>
            <a:off x="0" y="3581400"/>
            <a:ext cx="1752600" cy="2308324"/>
          </a:xfrm>
          <a:prstGeom prst="rect">
            <a:avLst/>
          </a:prstGeom>
          <a:noFill/>
        </p:spPr>
        <p:txBody>
          <a:bodyPr wrap="square" rtlCol="0">
            <a:spAutoFit/>
          </a:bodyPr>
          <a:lstStyle/>
          <a:p>
            <a:pPr algn="ctr"/>
            <a:r>
              <a:rPr lang="en-US" sz="2400" b="1" dirty="0" smtClean="0">
                <a:solidFill>
                  <a:srgbClr val="002060"/>
                </a:solidFill>
              </a:rPr>
              <a:t>Andreas Schleicher</a:t>
            </a:r>
            <a:endParaRPr lang="uk-UA" sz="2400" b="1" dirty="0" smtClean="0">
              <a:solidFill>
                <a:srgbClr val="002060"/>
              </a:solidFill>
            </a:endParaRPr>
          </a:p>
          <a:p>
            <a:r>
              <a:rPr lang="en-US" sz="2400" b="1" dirty="0" smtClean="0">
                <a:solidFill>
                  <a:srgbClr val="002060"/>
                </a:solidFill>
              </a:rPr>
              <a:t> </a:t>
            </a:r>
            <a:r>
              <a:rPr lang="uk-UA" sz="1200" b="1" dirty="0" smtClean="0">
                <a:solidFill>
                  <a:srgbClr val="002060"/>
                </a:solidFill>
              </a:rPr>
              <a:t>Керівник</a:t>
            </a:r>
            <a:r>
              <a:rPr lang="uk-UA" sz="2400" b="1" dirty="0" smtClean="0">
                <a:solidFill>
                  <a:srgbClr val="002060"/>
                </a:solidFill>
              </a:rPr>
              <a:t> </a:t>
            </a:r>
            <a:r>
              <a:rPr lang="uk-UA" sz="1200" b="1" dirty="0" smtClean="0">
                <a:solidFill>
                  <a:srgbClr val="002060"/>
                </a:solidFill>
              </a:rPr>
              <a:t>директорату з Освіти і Компетентностей ОЕСР,</a:t>
            </a:r>
          </a:p>
          <a:p>
            <a:r>
              <a:rPr lang="uk-UA" sz="1200" b="1" dirty="0" smtClean="0">
                <a:solidFill>
                  <a:srgbClr val="002060"/>
                </a:solidFill>
              </a:rPr>
              <a:t>Ініціатор і керівник  програми </a:t>
            </a:r>
            <a:r>
              <a:rPr lang="en-US" sz="1200" b="1" dirty="0" smtClean="0">
                <a:solidFill>
                  <a:srgbClr val="002060"/>
                </a:solidFill>
              </a:rPr>
              <a:t>PISA,</a:t>
            </a:r>
            <a:r>
              <a:rPr lang="uk-UA" sz="1200" b="1" dirty="0" smtClean="0">
                <a:solidFill>
                  <a:srgbClr val="002060"/>
                </a:solidFill>
              </a:rPr>
              <a:t> презентація основних </a:t>
            </a:r>
            <a:br>
              <a:rPr lang="uk-UA" sz="1200" b="1" dirty="0" smtClean="0">
                <a:solidFill>
                  <a:srgbClr val="002060"/>
                </a:solidFill>
              </a:rPr>
            </a:br>
            <a:r>
              <a:rPr lang="uk-UA" sz="1200" b="1" dirty="0" smtClean="0">
                <a:solidFill>
                  <a:srgbClr val="002060"/>
                </a:solidFill>
              </a:rPr>
              <a:t>здобутків  Проекту</a:t>
            </a:r>
            <a:endParaRPr lang="ru-RU" b="1" dirty="0">
              <a:solidFill>
                <a:srgbClr val="002060"/>
              </a:solidFill>
            </a:endParaRPr>
          </a:p>
        </p:txBody>
      </p:sp>
      <p:pic>
        <p:nvPicPr>
          <p:cNvPr id="7" name="Рисунок 6"/>
          <p:cNvPicPr/>
          <p:nvPr/>
        </p:nvPicPr>
        <p:blipFill>
          <a:blip r:embed="rId3"/>
          <a:srcRect/>
          <a:stretch>
            <a:fillRect/>
          </a:stretch>
        </p:blipFill>
        <p:spPr bwMode="auto">
          <a:xfrm>
            <a:off x="1752600" y="1143000"/>
            <a:ext cx="7391400" cy="3962400"/>
          </a:xfrm>
          <a:prstGeom prst="rect">
            <a:avLst/>
          </a:prstGeom>
          <a:noFill/>
          <a:ln w="9525">
            <a:noFill/>
            <a:miter lim="800000"/>
            <a:headEnd/>
            <a:tailEnd/>
          </a:ln>
        </p:spPr>
      </p:pic>
      <p:sp>
        <p:nvSpPr>
          <p:cNvPr id="8" name="TextBox 7"/>
          <p:cNvSpPr txBox="1"/>
          <p:nvPr/>
        </p:nvSpPr>
        <p:spPr>
          <a:xfrm>
            <a:off x="1676400" y="5105400"/>
            <a:ext cx="7467600" cy="1477328"/>
          </a:xfrm>
          <a:prstGeom prst="rect">
            <a:avLst/>
          </a:prstGeom>
          <a:noFill/>
        </p:spPr>
        <p:txBody>
          <a:bodyPr wrap="square" rtlCol="0">
            <a:spAutoFit/>
          </a:bodyPr>
          <a:lstStyle/>
          <a:p>
            <a:r>
              <a:rPr lang="uk-UA" dirty="0" smtClean="0">
                <a:solidFill>
                  <a:srgbClr val="002060"/>
                </a:solidFill>
              </a:rPr>
              <a:t>На діаграмах показано розподіл трьох показників якості навчання в класах країн-учасниць проєкту: </a:t>
            </a:r>
          </a:p>
          <a:p>
            <a:pPr marL="342900" indent="-342900">
              <a:buAutoNum type="arabicPeriod"/>
            </a:pPr>
            <a:r>
              <a:rPr lang="uk-UA" dirty="0" smtClean="0">
                <a:solidFill>
                  <a:srgbClr val="002060"/>
                </a:solidFill>
              </a:rPr>
              <a:t>Управління класом (сірий колір)</a:t>
            </a:r>
          </a:p>
          <a:p>
            <a:pPr marL="342900" indent="-342900">
              <a:buAutoNum type="arabicPeriod"/>
            </a:pPr>
            <a:r>
              <a:rPr lang="uk-UA" dirty="0" smtClean="0">
                <a:solidFill>
                  <a:srgbClr val="002060"/>
                </a:solidFill>
              </a:rPr>
              <a:t>Соціально-емоційна підтримка учнів (зелений колір)</a:t>
            </a:r>
          </a:p>
          <a:p>
            <a:pPr marL="342900" indent="-342900">
              <a:buAutoNum type="arabicPeriod"/>
            </a:pPr>
            <a:r>
              <a:rPr lang="uk-UA" b="1" dirty="0" smtClean="0">
                <a:solidFill>
                  <a:srgbClr val="FF0000"/>
                </a:solidFill>
              </a:rPr>
              <a:t>Предметна якість навчання (блакитний колір) – найгірший показник!</a:t>
            </a:r>
          </a:p>
        </p:txBody>
      </p:sp>
      <p:sp>
        <p:nvSpPr>
          <p:cNvPr id="9" name="TextBox 8"/>
          <p:cNvSpPr txBox="1"/>
          <p:nvPr/>
        </p:nvSpPr>
        <p:spPr>
          <a:xfrm>
            <a:off x="0" y="6488668"/>
            <a:ext cx="9144000" cy="369332"/>
          </a:xfrm>
          <a:prstGeom prst="rect">
            <a:avLst/>
          </a:prstGeom>
          <a:noFill/>
        </p:spPr>
        <p:txBody>
          <a:bodyPr wrap="square" rtlCol="0">
            <a:spAutoFit/>
          </a:bodyPr>
          <a:lstStyle/>
          <a:p>
            <a:pPr algn="ctr"/>
            <a:r>
              <a:rPr lang="uk-UA" b="1" dirty="0" smtClean="0">
                <a:solidFill>
                  <a:srgbClr val="FF0000"/>
                </a:solidFill>
              </a:rPr>
              <a:t>Для Китаю (Шанхай) не вистачило шкали, щоб відобразити якість управління класом!</a:t>
            </a:r>
            <a:endParaRPr lang="ru-RU" b="1" dirty="0">
              <a:solidFill>
                <a:srgbClr val="FF0000"/>
              </a:solidFill>
            </a:endParaRPr>
          </a:p>
        </p:txBody>
      </p:sp>
      <p:pic>
        <p:nvPicPr>
          <p:cNvPr id="2050" name="Picture 2"/>
          <p:cNvPicPr>
            <a:picLocks noChangeAspect="1" noChangeArrowheads="1"/>
          </p:cNvPicPr>
          <p:nvPr/>
        </p:nvPicPr>
        <p:blipFill>
          <a:blip r:embed="rId4"/>
          <a:srcRect/>
          <a:stretch>
            <a:fillRect/>
          </a:stretch>
        </p:blipFill>
        <p:spPr bwMode="auto">
          <a:xfrm>
            <a:off x="0" y="1066800"/>
            <a:ext cx="1600200" cy="2418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pic>
        <p:nvPicPr>
          <p:cNvPr id="1026" name="Picture 2"/>
          <p:cNvPicPr>
            <a:picLocks noChangeAspect="1" noChangeArrowheads="1"/>
          </p:cNvPicPr>
          <p:nvPr/>
        </p:nvPicPr>
        <p:blipFill>
          <a:blip r:embed="rId3"/>
          <a:srcRect/>
          <a:stretch>
            <a:fillRect/>
          </a:stretch>
        </p:blipFill>
        <p:spPr bwMode="auto">
          <a:xfrm>
            <a:off x="0" y="1447800"/>
            <a:ext cx="2031913" cy="2895600"/>
          </a:xfrm>
          <a:prstGeom prst="rect">
            <a:avLst/>
          </a:prstGeom>
          <a:noFill/>
          <a:ln w="9525">
            <a:noFill/>
            <a:miter lim="800000"/>
            <a:headEnd/>
            <a:tailEnd/>
          </a:ln>
          <a:effectLst/>
        </p:spPr>
      </p:pic>
      <p:sp>
        <p:nvSpPr>
          <p:cNvPr id="6" name="TextBox 5"/>
          <p:cNvSpPr txBox="1"/>
          <p:nvPr/>
        </p:nvSpPr>
        <p:spPr>
          <a:xfrm>
            <a:off x="0" y="4419600"/>
            <a:ext cx="2133600" cy="1477328"/>
          </a:xfrm>
          <a:prstGeom prst="rect">
            <a:avLst/>
          </a:prstGeom>
          <a:noFill/>
        </p:spPr>
        <p:txBody>
          <a:bodyPr wrap="square" rtlCol="0">
            <a:spAutoFit/>
          </a:bodyPr>
          <a:lstStyle/>
          <a:p>
            <a:r>
              <a:rPr lang="en-US" sz="1200" b="1" dirty="0" smtClean="0">
                <a:solidFill>
                  <a:srgbClr val="002060"/>
                </a:solidFill>
              </a:rPr>
              <a:t>Professor Frederick Leung elected President of the International Commission on Mathematical Instruction (ICMI)</a:t>
            </a:r>
            <a:r>
              <a:rPr lang="uk-UA" sz="1200" b="1" dirty="0" smtClean="0">
                <a:solidFill>
                  <a:srgbClr val="002060"/>
                </a:solidFill>
              </a:rPr>
              <a:t>,</a:t>
            </a:r>
          </a:p>
          <a:p>
            <a:r>
              <a:rPr lang="uk-UA" sz="1200" b="1" dirty="0" smtClean="0">
                <a:solidFill>
                  <a:srgbClr val="002060"/>
                </a:solidFill>
              </a:rPr>
              <a:t>Учасник Конференції</a:t>
            </a:r>
            <a:endParaRPr lang="en-US" sz="1200" b="1" dirty="0" smtClean="0">
              <a:solidFill>
                <a:srgbClr val="002060"/>
              </a:solidFill>
            </a:endParaRPr>
          </a:p>
          <a:p>
            <a:endParaRPr lang="ru-RU" dirty="0"/>
          </a:p>
        </p:txBody>
      </p:sp>
      <p:sp>
        <p:nvSpPr>
          <p:cNvPr id="7" name="TextBox 6"/>
          <p:cNvSpPr txBox="1"/>
          <p:nvPr/>
        </p:nvSpPr>
        <p:spPr>
          <a:xfrm>
            <a:off x="1981200" y="1143000"/>
            <a:ext cx="7162800" cy="4801314"/>
          </a:xfrm>
          <a:prstGeom prst="rect">
            <a:avLst/>
          </a:prstGeom>
          <a:noFill/>
        </p:spPr>
        <p:txBody>
          <a:bodyPr wrap="square" rtlCol="0">
            <a:spAutoFit/>
          </a:bodyPr>
          <a:lstStyle/>
          <a:p>
            <a:r>
              <a:rPr lang="uk-UA" dirty="0" smtClean="0">
                <a:solidFill>
                  <a:srgbClr val="002060"/>
                </a:solidFill>
              </a:rPr>
              <a:t>Що робить вчення гарним? Я думаю, що в таких міжнародних дослідженнях цікавіше те, яке хороше викладання є універсальним для всіх країн, а яке є специфічним для країни чи культури?</a:t>
            </a:r>
            <a:endParaRPr lang="ru-RU" dirty="0" smtClean="0">
              <a:solidFill>
                <a:srgbClr val="002060"/>
              </a:solidFill>
            </a:endParaRPr>
          </a:p>
          <a:p>
            <a:endParaRPr lang="uk-UA" dirty="0" smtClean="0">
              <a:solidFill>
                <a:srgbClr val="002060"/>
              </a:solidFill>
            </a:endParaRPr>
          </a:p>
          <a:p>
            <a:r>
              <a:rPr lang="uk-UA" dirty="0" smtClean="0">
                <a:solidFill>
                  <a:srgbClr val="002060"/>
                </a:solidFill>
              </a:rPr>
              <a:t>Що працює в одних країнах краще за інші? Тож тут, індивідуально для країни важливіше запитати, що означає найкраща педагогічна практика в певній культурі?</a:t>
            </a:r>
            <a:endParaRPr lang="ru-RU" dirty="0" smtClean="0">
              <a:solidFill>
                <a:srgbClr val="002060"/>
              </a:solidFill>
            </a:endParaRPr>
          </a:p>
          <a:p>
            <a:r>
              <a:rPr lang="uk-UA" dirty="0" smtClean="0">
                <a:solidFill>
                  <a:srgbClr val="002060"/>
                </a:solidFill>
              </a:rPr>
              <a:t> </a:t>
            </a:r>
          </a:p>
          <a:p>
            <a:r>
              <a:rPr lang="uk-UA" dirty="0" smtClean="0">
                <a:solidFill>
                  <a:srgbClr val="002060"/>
                </a:solidFill>
              </a:rPr>
              <a:t>Коли колеги представляють дизайн цих досліджень, в основному дивляться на викладання в класі та на незалежні змінні навчання (які не залежать від специфіки країн або культур), виходячи з того, наскільки вони можуть пояснити залежні від користувача змінні, для мене викладання досить цікаве саме як залежна змінна.</a:t>
            </a:r>
            <a:endParaRPr lang="ru-RU" dirty="0" smtClean="0">
              <a:solidFill>
                <a:srgbClr val="002060"/>
              </a:solidFill>
            </a:endParaRPr>
          </a:p>
          <a:p>
            <a:endParaRPr lang="uk-UA" dirty="0" smtClean="0">
              <a:solidFill>
                <a:srgbClr val="002060"/>
              </a:solidFill>
            </a:endParaRPr>
          </a:p>
          <a:p>
            <a:r>
              <a:rPr lang="uk-UA" dirty="0" smtClean="0">
                <a:solidFill>
                  <a:srgbClr val="002060"/>
                </a:solidFill>
              </a:rPr>
              <a:t>Тобто, ми можемо запитати, які незалежні змінні пояснюють різні результати навчанні різних країн? Для мене це надзвичайно важливе і цікаве питання. </a:t>
            </a:r>
            <a:endParaRPr lang="ru-RU" dirty="0">
              <a:solidFill>
                <a:srgbClr val="002060"/>
              </a:solidFill>
            </a:endParaRPr>
          </a:p>
        </p:txBody>
      </p:sp>
      <p:sp>
        <p:nvSpPr>
          <p:cNvPr id="8" name="TextBox 7"/>
          <p:cNvSpPr txBox="1"/>
          <p:nvPr/>
        </p:nvSpPr>
        <p:spPr>
          <a:xfrm>
            <a:off x="0" y="5934670"/>
            <a:ext cx="9144000" cy="923330"/>
          </a:xfrm>
          <a:prstGeom prst="rect">
            <a:avLst/>
          </a:prstGeom>
          <a:noFill/>
        </p:spPr>
        <p:txBody>
          <a:bodyPr wrap="square" rtlCol="0">
            <a:spAutoFit/>
          </a:bodyPr>
          <a:lstStyle/>
          <a:p>
            <a:r>
              <a:rPr lang="uk-UA" b="1" dirty="0" smtClean="0">
                <a:solidFill>
                  <a:srgbClr val="FF0000"/>
                </a:solidFill>
              </a:rPr>
              <a:t>Які особливості національної системи математичної освіти України продуктивні?</a:t>
            </a:r>
          </a:p>
          <a:p>
            <a:r>
              <a:rPr lang="uk-UA" b="1" dirty="0" smtClean="0">
                <a:solidFill>
                  <a:srgbClr val="FF0000"/>
                </a:solidFill>
              </a:rPr>
              <a:t>Фундаментальність!?</a:t>
            </a:r>
          </a:p>
          <a:p>
            <a:r>
              <a:rPr lang="uk-UA" b="1" dirty="0" smtClean="0">
                <a:solidFill>
                  <a:srgbClr val="FF0000"/>
                </a:solidFill>
              </a:rPr>
              <a:t>Потенціал у ефективному застосуванню  компютерних математичних систем!?</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7" name="TextBox 6"/>
          <p:cNvSpPr txBox="1"/>
          <p:nvPr/>
        </p:nvSpPr>
        <p:spPr>
          <a:xfrm>
            <a:off x="2514600" y="948690"/>
            <a:ext cx="6629400" cy="5355312"/>
          </a:xfrm>
          <a:prstGeom prst="rect">
            <a:avLst/>
          </a:prstGeom>
          <a:noFill/>
        </p:spPr>
        <p:txBody>
          <a:bodyPr wrap="square" rtlCol="0">
            <a:spAutoFit/>
          </a:bodyPr>
          <a:lstStyle/>
          <a:p>
            <a:r>
              <a:rPr lang="uk-UA" dirty="0" smtClean="0">
                <a:solidFill>
                  <a:srgbClr val="002060"/>
                </a:solidFill>
              </a:rPr>
              <a:t>Вчителі середніх класів рухаються між обома цими крайнощами, потребуючи досліджувати абстрактні та символьні поняття, такі як квадратне рівняння, а також намагатися використовувати деякі методи навчання, які частіше зустрічаються в початкових класах, а також готують учнів до навчання з більшою орієнтацією на лекційні методи викладання, які ми бачимо пізніше в університетських студіях.</a:t>
            </a:r>
            <a:endParaRPr lang="en-US" dirty="0" smtClean="0">
              <a:solidFill>
                <a:srgbClr val="002060"/>
              </a:solidFill>
            </a:endParaRPr>
          </a:p>
          <a:p>
            <a:r>
              <a:rPr lang="uk-UA" dirty="0" smtClean="0">
                <a:solidFill>
                  <a:srgbClr val="002060"/>
                </a:solidFill>
              </a:rPr>
              <a:t>Оскільки дослідники знову починають інтерпретувати результати дослідження, особливо ті, що стосуються якості учителів, по мірі того, як ми глибше занурюємося в дані, будемо сподіватись, що ми зможемо мати на увазі цей погляд та унікальну роль, яку відіграє викладання математики у середні школі на математичний розвиток учнів.</a:t>
            </a:r>
            <a:endParaRPr lang="en-US" dirty="0" smtClean="0">
              <a:solidFill>
                <a:srgbClr val="002060"/>
              </a:solidFill>
            </a:endParaRPr>
          </a:p>
          <a:p>
            <a:r>
              <a:rPr lang="uk-UA" dirty="0" smtClean="0">
                <a:solidFill>
                  <a:srgbClr val="002060"/>
                </a:solidFill>
              </a:rPr>
              <a:t>Наприклад, викладання математики у середній школі у всьому світі більше схоже на навчання в початковій школі? І чи має воно бути таким, чи воно більш схоже на навчання (викладання) в університеті? І чому? Я сподіваюся, що багато інших дослідників приєднаються до мене, використовуючи ці дуже багаті набори даних, щоб подумати над такими типами питаннями.</a:t>
            </a:r>
            <a:endParaRPr lang="ru-RU" dirty="0">
              <a:solidFill>
                <a:srgbClr val="002060"/>
              </a:solidFill>
            </a:endParaRPr>
          </a:p>
        </p:txBody>
      </p:sp>
      <p:sp>
        <p:nvSpPr>
          <p:cNvPr id="2050" name="AutoShape 2"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3"/>
          <a:srcRect/>
          <a:stretch>
            <a:fillRect/>
          </a:stretch>
        </p:blipFill>
        <p:spPr bwMode="auto">
          <a:xfrm>
            <a:off x="0" y="1600200"/>
            <a:ext cx="2352675" cy="24955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0" y="4114800"/>
            <a:ext cx="2362200" cy="385412"/>
          </a:xfrm>
          <a:prstGeom prst="rect">
            <a:avLst/>
          </a:prstGeom>
          <a:noFill/>
          <a:ln w="9525">
            <a:noFill/>
            <a:miter lim="800000"/>
            <a:headEnd/>
            <a:tailEnd/>
          </a:ln>
          <a:effectLst/>
        </p:spPr>
      </p:pic>
      <p:sp>
        <p:nvSpPr>
          <p:cNvPr id="11" name="TextBox 10"/>
          <p:cNvSpPr txBox="1"/>
          <p:nvPr/>
        </p:nvSpPr>
        <p:spPr>
          <a:xfrm>
            <a:off x="0" y="4724400"/>
            <a:ext cx="2514600" cy="1600438"/>
          </a:xfrm>
          <a:prstGeom prst="rect">
            <a:avLst/>
          </a:prstGeom>
          <a:noFill/>
        </p:spPr>
        <p:txBody>
          <a:bodyPr wrap="square" rtlCol="0">
            <a:spAutoFit/>
          </a:bodyPr>
          <a:lstStyle/>
          <a:p>
            <a:r>
              <a:rPr lang="en-US" b="1" dirty="0" smtClean="0">
                <a:solidFill>
                  <a:srgbClr val="002060"/>
                </a:solidFill>
              </a:rPr>
              <a:t>Jon R. Star, </a:t>
            </a:r>
          </a:p>
          <a:p>
            <a:r>
              <a:rPr lang="en-US" sz="1600" dirty="0" smtClean="0">
                <a:solidFill>
                  <a:srgbClr val="002060"/>
                </a:solidFill>
              </a:rPr>
              <a:t>Professor of Education</a:t>
            </a:r>
            <a:br>
              <a:rPr lang="en-US" sz="1600" dirty="0" smtClean="0">
                <a:solidFill>
                  <a:srgbClr val="002060"/>
                </a:solidFill>
              </a:rPr>
            </a:br>
            <a:r>
              <a:rPr lang="en-US" sz="1600" dirty="0" smtClean="0">
                <a:solidFill>
                  <a:srgbClr val="002060"/>
                </a:solidFill>
              </a:rPr>
              <a:t>Faculty Director,</a:t>
            </a:r>
            <a:endParaRPr lang="uk-UA" sz="1600" dirty="0" smtClean="0">
              <a:solidFill>
                <a:srgbClr val="002060"/>
              </a:solidFill>
            </a:endParaRPr>
          </a:p>
          <a:p>
            <a:r>
              <a:rPr lang="en-US" sz="1600" dirty="0" smtClean="0">
                <a:solidFill>
                  <a:srgbClr val="002060"/>
                </a:solidFill>
              </a:rPr>
              <a:t>Math. Advisor of a Project</a:t>
            </a:r>
            <a:r>
              <a:rPr lang="uk-UA" sz="1600" dirty="0" smtClean="0">
                <a:solidFill>
                  <a:srgbClr val="002060"/>
                </a:solidFill>
              </a:rPr>
              <a:t>,</a:t>
            </a:r>
            <a:br>
              <a:rPr lang="uk-UA" sz="1600" dirty="0" smtClean="0">
                <a:solidFill>
                  <a:srgbClr val="002060"/>
                </a:solidFill>
              </a:rPr>
            </a:br>
            <a:r>
              <a:rPr lang="uk-UA" sz="1600" dirty="0" smtClean="0">
                <a:solidFill>
                  <a:srgbClr val="002060"/>
                </a:solidFill>
              </a:rPr>
              <a:t>Математичний  </a:t>
            </a:r>
            <a:r>
              <a:rPr lang="uk-UA" sz="1600" dirty="0" err="1" smtClean="0">
                <a:solidFill>
                  <a:srgbClr val="002060"/>
                </a:solidFill>
              </a:rPr>
              <a:t>консульант</a:t>
            </a:r>
            <a:r>
              <a:rPr lang="uk-UA" sz="1600" dirty="0" smtClean="0">
                <a:solidFill>
                  <a:srgbClr val="002060"/>
                </a:solidFill>
              </a:rPr>
              <a:t> Проекту</a:t>
            </a:r>
            <a:endParaRPr lang="ru-RU" sz="1600" dirty="0">
              <a:solidFill>
                <a:srgbClr val="002060"/>
              </a:solidFill>
            </a:endParaRPr>
          </a:p>
        </p:txBody>
      </p:sp>
      <p:sp>
        <p:nvSpPr>
          <p:cNvPr id="10" name="TextBox 9"/>
          <p:cNvSpPr txBox="1"/>
          <p:nvPr/>
        </p:nvSpPr>
        <p:spPr>
          <a:xfrm>
            <a:off x="0" y="6248400"/>
            <a:ext cx="9144000" cy="646331"/>
          </a:xfrm>
          <a:prstGeom prst="rect">
            <a:avLst/>
          </a:prstGeom>
          <a:noFill/>
        </p:spPr>
        <p:txBody>
          <a:bodyPr wrap="square" rtlCol="0">
            <a:spAutoFit/>
          </a:bodyPr>
          <a:lstStyle/>
          <a:p>
            <a:r>
              <a:rPr lang="uk-UA" b="1" dirty="0" smtClean="0">
                <a:solidFill>
                  <a:srgbClr val="FF0000"/>
                </a:solidFill>
              </a:rPr>
              <a:t>Питання використання КМС у математичній освіті за темою </a:t>
            </a:r>
            <a:r>
              <a:rPr lang="uk-UA" b="1" dirty="0" err="1" smtClean="0">
                <a:solidFill>
                  <a:srgbClr val="FF0000"/>
                </a:solidFill>
              </a:rPr>
              <a:t>“Квадратичні</a:t>
            </a:r>
            <a:r>
              <a:rPr lang="uk-UA" b="1" dirty="0" smtClean="0">
                <a:solidFill>
                  <a:srgbClr val="FF0000"/>
                </a:solidFill>
              </a:rPr>
              <a:t> </a:t>
            </a:r>
            <a:r>
              <a:rPr lang="uk-UA" b="1" dirty="0" err="1" smtClean="0">
                <a:solidFill>
                  <a:srgbClr val="FF0000"/>
                </a:solidFill>
              </a:rPr>
              <a:t>функції”</a:t>
            </a:r>
            <a:endParaRPr lang="uk-UA" b="1" dirty="0" smtClean="0">
              <a:solidFill>
                <a:srgbClr val="FF0000"/>
              </a:solidFill>
            </a:endParaRPr>
          </a:p>
          <a:p>
            <a:r>
              <a:rPr lang="uk-UA" b="1" dirty="0" smtClean="0">
                <a:solidFill>
                  <a:srgbClr val="FF0000"/>
                </a:solidFill>
              </a:rPr>
              <a:t>навіть не ставилося, а відеозаписи 800 уроків у 8 країнах не демонструють його зовсім! </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2050" name="AutoShape 2"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143000"/>
            <a:ext cx="9144000" cy="646331"/>
          </a:xfrm>
          <a:prstGeom prst="rect">
            <a:avLst/>
          </a:prstGeom>
          <a:noFill/>
        </p:spPr>
        <p:txBody>
          <a:bodyPr wrap="square" rtlCol="0">
            <a:spAutoFit/>
          </a:bodyPr>
          <a:lstStyle/>
          <a:p>
            <a:r>
              <a:rPr lang="uk-UA" b="1" dirty="0" smtClean="0">
                <a:solidFill>
                  <a:srgbClr val="FF0000"/>
                </a:solidFill>
              </a:rPr>
              <a:t>Питання використання КМС у математичній освіті за темою </a:t>
            </a:r>
            <a:r>
              <a:rPr lang="uk-UA" b="1" dirty="0" err="1" smtClean="0">
                <a:solidFill>
                  <a:srgbClr val="FF0000"/>
                </a:solidFill>
              </a:rPr>
              <a:t>“Квадратичні</a:t>
            </a:r>
            <a:r>
              <a:rPr lang="uk-UA" b="1" dirty="0" smtClean="0">
                <a:solidFill>
                  <a:srgbClr val="FF0000"/>
                </a:solidFill>
              </a:rPr>
              <a:t> </a:t>
            </a:r>
            <a:r>
              <a:rPr lang="uk-UA" b="1" dirty="0" err="1" smtClean="0">
                <a:solidFill>
                  <a:srgbClr val="FF0000"/>
                </a:solidFill>
              </a:rPr>
              <a:t>функції”</a:t>
            </a:r>
            <a:endParaRPr lang="uk-UA" b="1" dirty="0" smtClean="0">
              <a:solidFill>
                <a:srgbClr val="FF0000"/>
              </a:solidFill>
            </a:endParaRPr>
          </a:p>
          <a:p>
            <a:r>
              <a:rPr lang="uk-UA" b="1" dirty="0" smtClean="0">
                <a:solidFill>
                  <a:srgbClr val="FF0000"/>
                </a:solidFill>
              </a:rPr>
              <a:t>навіть не ставилося, а відеозаписи 800 уроків у 8 країнах не демонструють його зовсім! </a:t>
            </a:r>
            <a:endParaRPr lang="ru-RU" b="1" dirty="0">
              <a:solidFill>
                <a:srgbClr val="FF0000"/>
              </a:solidFill>
            </a:endParaRPr>
          </a:p>
        </p:txBody>
      </p:sp>
      <p:sp>
        <p:nvSpPr>
          <p:cNvPr id="12" name="TextBox 11"/>
          <p:cNvSpPr txBox="1"/>
          <p:nvPr/>
        </p:nvSpPr>
        <p:spPr>
          <a:xfrm>
            <a:off x="0" y="1905000"/>
            <a:ext cx="8839200" cy="3970318"/>
          </a:xfrm>
          <a:prstGeom prst="rect">
            <a:avLst/>
          </a:prstGeom>
          <a:noFill/>
        </p:spPr>
        <p:txBody>
          <a:bodyPr wrap="square" rtlCol="0">
            <a:spAutoFit/>
          </a:bodyPr>
          <a:lstStyle/>
          <a:p>
            <a:r>
              <a:rPr lang="uk-UA" dirty="0" smtClean="0">
                <a:solidFill>
                  <a:srgbClr val="002060"/>
                </a:solidFill>
              </a:rPr>
              <a:t>Це велика загадка: чому потужні сучасні КМС, необмеженими засобами комп'ютерної графіки для представлення даних і потужним </a:t>
            </a:r>
            <a:r>
              <a:rPr lang="uk-UA" dirty="0" err="1" smtClean="0">
                <a:solidFill>
                  <a:srgbClr val="002060"/>
                </a:solidFill>
              </a:rPr>
              <a:t>“людським</a:t>
            </a:r>
            <a:r>
              <a:rPr lang="uk-UA" dirty="0" smtClean="0">
                <a:solidFill>
                  <a:srgbClr val="002060"/>
                </a:solidFill>
              </a:rPr>
              <a:t> </a:t>
            </a:r>
            <a:r>
              <a:rPr lang="uk-UA" dirty="0" err="1" smtClean="0">
                <a:solidFill>
                  <a:srgbClr val="002060"/>
                </a:solidFill>
              </a:rPr>
              <a:t>інтерфейсом”</a:t>
            </a:r>
            <a:r>
              <a:rPr lang="uk-UA" dirty="0" smtClean="0">
                <a:solidFill>
                  <a:srgbClr val="002060"/>
                </a:solidFill>
              </a:rPr>
              <a:t> практично не застосовуються у навчальному процесі з математики?</a:t>
            </a:r>
          </a:p>
          <a:p>
            <a:endParaRPr lang="uk-UA" dirty="0" smtClean="0">
              <a:solidFill>
                <a:srgbClr val="002060"/>
              </a:solidFill>
            </a:endParaRPr>
          </a:p>
          <a:p>
            <a:r>
              <a:rPr lang="uk-UA" dirty="0" smtClean="0">
                <a:solidFill>
                  <a:srgbClr val="002060"/>
                </a:solidFill>
              </a:rPr>
              <a:t>Варіант узагальнюючої відповіді: </a:t>
            </a:r>
          </a:p>
          <a:p>
            <a:pPr marL="342900" indent="-342900">
              <a:buAutoNum type="arabicPeriod"/>
            </a:pPr>
            <a:r>
              <a:rPr lang="uk-UA" dirty="0" smtClean="0">
                <a:solidFill>
                  <a:srgbClr val="002060"/>
                </a:solidFill>
              </a:rPr>
              <a:t>Школа залишається школою вчорашнього дня – школою репродукції (а у минулому КМС не використовувались у навчальному процесі)</a:t>
            </a:r>
          </a:p>
          <a:p>
            <a:pPr marL="342900" indent="-342900">
              <a:buAutoNum type="arabicPeriod"/>
            </a:pPr>
            <a:r>
              <a:rPr lang="uk-UA" dirty="0" smtClean="0">
                <a:solidFill>
                  <a:srgbClr val="002060"/>
                </a:solidFill>
              </a:rPr>
              <a:t>Школа дуже повільно рухається до школи майбутнього – творчої школи, в якій учень з його творчими інтересами знаходиться у фокусі навчання, а учитель </a:t>
            </a:r>
            <a:r>
              <a:rPr lang="uk-UA" dirty="0" err="1" smtClean="0">
                <a:solidFill>
                  <a:srgbClr val="002060"/>
                </a:solidFill>
              </a:rPr>
              <a:t>перетвоюється</a:t>
            </a:r>
            <a:r>
              <a:rPr lang="uk-UA" dirty="0" smtClean="0">
                <a:solidFill>
                  <a:srgbClr val="002060"/>
                </a:solidFill>
              </a:rPr>
              <a:t> </a:t>
            </a:r>
            <a:r>
              <a:rPr lang="uk-UA" dirty="0" smtClean="0">
                <a:solidFill>
                  <a:srgbClr val="002060"/>
                </a:solidFill>
              </a:rPr>
              <a:t>з проповідника абсолютних істин на </a:t>
            </a:r>
            <a:r>
              <a:rPr lang="uk-UA" dirty="0" smtClean="0">
                <a:solidFill>
                  <a:srgbClr val="002060"/>
                </a:solidFill>
              </a:rPr>
              <a:t>слідопита, який крокує поряд зі студентами, досліджуючи життя </a:t>
            </a:r>
            <a:endParaRPr lang="uk-UA" dirty="0" smtClean="0">
              <a:solidFill>
                <a:srgbClr val="002060"/>
              </a:solidFill>
            </a:endParaRPr>
          </a:p>
          <a:p>
            <a:pPr marL="342900" indent="-342900">
              <a:buAutoNum type="arabicPeriod"/>
            </a:pPr>
            <a:r>
              <a:rPr lang="uk-UA" dirty="0" smtClean="0">
                <a:solidFill>
                  <a:srgbClr val="002060"/>
                </a:solidFill>
              </a:rPr>
              <a:t>Україна з  </a:t>
            </a:r>
            <a:r>
              <a:rPr lang="uk-UA" dirty="0" smtClean="0">
                <a:solidFill>
                  <a:srgbClr val="002060"/>
                </a:solidFill>
              </a:rPr>
              <a:t>традиціями фундаментальності </a:t>
            </a:r>
            <a:r>
              <a:rPr lang="en-US" dirty="0" smtClean="0">
                <a:solidFill>
                  <a:srgbClr val="002060"/>
                </a:solidFill>
              </a:rPr>
              <a:t>STEM-</a:t>
            </a:r>
            <a:r>
              <a:rPr lang="uk-UA" dirty="0" smtClean="0">
                <a:solidFill>
                  <a:srgbClr val="002060"/>
                </a:solidFill>
              </a:rPr>
              <a:t>освіти і рухом до міжнародного </a:t>
            </a:r>
            <a:r>
              <a:rPr lang="uk-UA" dirty="0" err="1" smtClean="0">
                <a:solidFill>
                  <a:srgbClr val="002060"/>
                </a:solidFill>
              </a:rPr>
              <a:t>ІТ-хабу</a:t>
            </a:r>
            <a:r>
              <a:rPr lang="uk-UA" dirty="0" smtClean="0">
                <a:solidFill>
                  <a:srgbClr val="002060"/>
                </a:solidFill>
              </a:rPr>
              <a:t>  має перспективи до модернізації </a:t>
            </a:r>
            <a:r>
              <a:rPr lang="en-US" dirty="0" smtClean="0">
                <a:solidFill>
                  <a:srgbClr val="002060"/>
                </a:solidFill>
              </a:rPr>
              <a:t>STEM-</a:t>
            </a:r>
            <a:r>
              <a:rPr lang="uk-UA" dirty="0" smtClean="0">
                <a:solidFill>
                  <a:srgbClr val="002060"/>
                </a:solidFill>
              </a:rPr>
              <a:t>освіти на компетентнісних засадах з використанням КМС.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Jon R. Star | Harvard Graduate School of Edu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0"/>
            <a:ext cx="9144000" cy="1077218"/>
          </a:xfrm>
          <a:prstGeom prst="rect">
            <a:avLst/>
          </a:prstGeom>
          <a:noFill/>
        </p:spPr>
        <p:txBody>
          <a:bodyPr wrap="square" rtlCol="0">
            <a:spAutoFit/>
          </a:bodyPr>
          <a:lstStyle/>
          <a:p>
            <a:pPr algn="ctr"/>
            <a:r>
              <a:rPr lang="uk-UA" sz="3200" b="1" dirty="0" smtClean="0">
                <a:solidFill>
                  <a:schemeClr val="tx2"/>
                </a:solidFill>
              </a:rPr>
              <a:t>Кілька пропозицій щодо застосування КМС</a:t>
            </a:r>
            <a:br>
              <a:rPr lang="uk-UA" sz="3200" b="1" dirty="0" smtClean="0">
                <a:solidFill>
                  <a:schemeClr val="tx2"/>
                </a:solidFill>
              </a:rPr>
            </a:br>
            <a:r>
              <a:rPr lang="uk-UA" sz="3200" b="1" dirty="0" smtClean="0">
                <a:solidFill>
                  <a:schemeClr val="tx2"/>
                </a:solidFill>
              </a:rPr>
              <a:t> у шкільному курсі математики </a:t>
            </a:r>
            <a:r>
              <a:rPr lang="uk-UA" b="1" dirty="0" smtClean="0">
                <a:solidFill>
                  <a:srgbClr val="FF0000"/>
                </a:solidFill>
              </a:rPr>
              <a:t> </a:t>
            </a:r>
            <a:endParaRPr lang="ru-RU" b="1" dirty="0">
              <a:solidFill>
                <a:srgbClr val="FF0000"/>
              </a:solidFill>
            </a:endParaRPr>
          </a:p>
        </p:txBody>
      </p:sp>
      <p:sp>
        <p:nvSpPr>
          <p:cNvPr id="13" name="TextBox 12"/>
          <p:cNvSpPr txBox="1"/>
          <p:nvPr/>
        </p:nvSpPr>
        <p:spPr>
          <a:xfrm>
            <a:off x="0" y="1102578"/>
            <a:ext cx="9144000" cy="5755422"/>
          </a:xfrm>
          <a:prstGeom prst="rect">
            <a:avLst/>
          </a:prstGeom>
          <a:noFill/>
        </p:spPr>
        <p:txBody>
          <a:bodyPr wrap="square" rtlCol="0">
            <a:spAutoFit/>
          </a:bodyPr>
          <a:lstStyle/>
          <a:p>
            <a:r>
              <a:rPr lang="uk-UA" sz="2400" b="1" dirty="0" smtClean="0">
                <a:solidFill>
                  <a:srgbClr val="FF0000"/>
                </a:solidFill>
              </a:rPr>
              <a:t>На наступних слайдах наведено кілька напрямків можливих застосування КМС у навчанні математики на прикладі теми </a:t>
            </a:r>
            <a:r>
              <a:rPr lang="uk-UA" sz="2400" b="1" dirty="0" err="1" smtClean="0">
                <a:solidFill>
                  <a:srgbClr val="FF0000"/>
                </a:solidFill>
              </a:rPr>
              <a:t>“Квадратична</a:t>
            </a:r>
            <a:r>
              <a:rPr lang="uk-UA" sz="2400" b="1" dirty="0" smtClean="0">
                <a:solidFill>
                  <a:srgbClr val="FF0000"/>
                </a:solidFill>
              </a:rPr>
              <a:t> </a:t>
            </a:r>
            <a:r>
              <a:rPr lang="uk-UA" sz="2400" b="1" dirty="0" err="1" smtClean="0">
                <a:solidFill>
                  <a:srgbClr val="FF0000"/>
                </a:solidFill>
              </a:rPr>
              <a:t>функція”</a:t>
            </a:r>
            <a:r>
              <a:rPr lang="uk-UA" sz="2400" b="1" dirty="0" smtClean="0">
                <a:solidFill>
                  <a:srgbClr val="FF0000"/>
                </a:solidFill>
              </a:rPr>
              <a:t>: </a:t>
            </a:r>
            <a:br>
              <a:rPr lang="uk-UA" sz="2400" b="1" dirty="0" smtClean="0">
                <a:solidFill>
                  <a:srgbClr val="FF0000"/>
                </a:solidFill>
              </a:rPr>
            </a:br>
            <a:endParaRPr lang="uk-UA" sz="2400" b="1" dirty="0" smtClean="0">
              <a:solidFill>
                <a:srgbClr val="FF0000"/>
              </a:solidFill>
            </a:endParaRPr>
          </a:p>
          <a:p>
            <a:pPr marL="342900" indent="-342900">
              <a:buAutoNum type="arabicPeriod"/>
            </a:pPr>
            <a:r>
              <a:rPr lang="uk-UA" sz="3200" b="1" dirty="0" smtClean="0">
                <a:solidFill>
                  <a:srgbClr val="FF0000"/>
                </a:solidFill>
              </a:rPr>
              <a:t>Концептуалізація понять </a:t>
            </a:r>
            <a:r>
              <a:rPr lang="uk-UA" sz="2400" b="1" dirty="0" smtClean="0">
                <a:solidFill>
                  <a:srgbClr val="FF0000"/>
                </a:solidFill>
              </a:rPr>
              <a:t>– </a:t>
            </a:r>
            <a:br>
              <a:rPr lang="uk-UA" sz="2400" b="1" dirty="0" smtClean="0">
                <a:solidFill>
                  <a:srgbClr val="FF0000"/>
                </a:solidFill>
              </a:rPr>
            </a:br>
            <a:r>
              <a:rPr lang="uk-UA" sz="2000" b="1" dirty="0" smtClean="0">
                <a:solidFill>
                  <a:srgbClr val="FF0000"/>
                </a:solidFill>
              </a:rPr>
              <a:t>Застосування можливостей </a:t>
            </a:r>
            <a:r>
              <a:rPr lang="uk-UA" sz="2000" b="1" dirty="0" err="1" smtClean="0">
                <a:solidFill>
                  <a:srgbClr val="FF0000"/>
                </a:solidFill>
              </a:rPr>
              <a:t>“Електронного</a:t>
            </a:r>
            <a:r>
              <a:rPr lang="uk-UA" sz="2000" b="1" dirty="0" smtClean="0">
                <a:solidFill>
                  <a:srgbClr val="FF0000"/>
                </a:solidFill>
              </a:rPr>
              <a:t> </a:t>
            </a:r>
            <a:r>
              <a:rPr lang="uk-UA" sz="2000" b="1" dirty="0" err="1" smtClean="0">
                <a:solidFill>
                  <a:srgbClr val="FF0000"/>
                </a:solidFill>
              </a:rPr>
              <a:t>мікроскопу”</a:t>
            </a:r>
            <a:r>
              <a:rPr lang="uk-UA" sz="2000" b="1" dirty="0" smtClean="0">
                <a:solidFill>
                  <a:srgbClr val="FF0000"/>
                </a:solidFill>
              </a:rPr>
              <a:t>  для формування і </a:t>
            </a:r>
            <a:r>
              <a:rPr lang="uk-UA" sz="2000" b="1" dirty="0" smtClean="0">
                <a:solidFill>
                  <a:srgbClr val="FF0000"/>
                </a:solidFill>
              </a:rPr>
              <a:t>інтеріоризації  </a:t>
            </a:r>
            <a:r>
              <a:rPr lang="uk-UA" sz="2000" b="1" dirty="0" smtClean="0">
                <a:solidFill>
                  <a:srgbClr val="FF0000"/>
                </a:solidFill>
              </a:rPr>
              <a:t>математичних знань (</a:t>
            </a:r>
            <a:r>
              <a:rPr lang="uk-UA" sz="2000" b="1" dirty="0" err="1" smtClean="0">
                <a:solidFill>
                  <a:srgbClr val="FF0000"/>
                </a:solidFill>
              </a:rPr>
              <a:t>“</a:t>
            </a:r>
            <a:r>
              <a:rPr lang="uk-UA" sz="2000" b="1" dirty="0" err="1" smtClean="0">
                <a:solidFill>
                  <a:srgbClr val="FF0000"/>
                </a:solidFill>
              </a:rPr>
              <a:t>матеарилізації”</a:t>
            </a:r>
            <a:r>
              <a:rPr lang="uk-UA" sz="2000" b="1" dirty="0" smtClean="0">
                <a:solidFill>
                  <a:srgbClr val="FF0000"/>
                </a:solidFill>
              </a:rPr>
              <a:t> </a:t>
            </a:r>
            <a:r>
              <a:rPr lang="uk-UA" sz="2000" b="1" dirty="0" smtClean="0">
                <a:solidFill>
                  <a:srgbClr val="FF0000"/>
                </a:solidFill>
              </a:rPr>
              <a:t>когнітивних моделей )</a:t>
            </a:r>
            <a:br>
              <a:rPr lang="uk-UA" sz="2000" b="1" dirty="0" smtClean="0">
                <a:solidFill>
                  <a:srgbClr val="FF0000"/>
                </a:solidFill>
              </a:rPr>
            </a:br>
            <a:endParaRPr lang="uk-UA" sz="2000" b="1" dirty="0" smtClean="0">
              <a:solidFill>
                <a:srgbClr val="FF0000"/>
              </a:solidFill>
            </a:endParaRPr>
          </a:p>
          <a:p>
            <a:pPr marL="342900" indent="-342900">
              <a:buAutoNum type="arabicPeriod"/>
            </a:pPr>
            <a:r>
              <a:rPr lang="uk-UA" sz="3200" b="1" dirty="0" err="1" smtClean="0">
                <a:solidFill>
                  <a:srgbClr val="FF0000"/>
                </a:solidFill>
              </a:rPr>
              <a:t>Автоформалізація</a:t>
            </a:r>
            <a:r>
              <a:rPr lang="uk-UA" sz="3200" b="1" dirty="0" smtClean="0">
                <a:solidFill>
                  <a:srgbClr val="FF0000"/>
                </a:solidFill>
              </a:rPr>
              <a:t> знань </a:t>
            </a:r>
            <a:br>
              <a:rPr lang="uk-UA" sz="3200" b="1" dirty="0" smtClean="0">
                <a:solidFill>
                  <a:srgbClr val="FF0000"/>
                </a:solidFill>
              </a:rPr>
            </a:br>
            <a:r>
              <a:rPr lang="uk-UA" sz="2000" b="1" dirty="0" smtClean="0">
                <a:solidFill>
                  <a:srgbClr val="FF0000"/>
                </a:solidFill>
              </a:rPr>
              <a:t>Побудова </a:t>
            </a:r>
            <a:r>
              <a:rPr lang="uk-UA" sz="2000" b="1" dirty="0" err="1" smtClean="0">
                <a:solidFill>
                  <a:srgbClr val="FF0000"/>
                </a:solidFill>
              </a:rPr>
              <a:t>“Експертних</a:t>
            </a:r>
            <a:r>
              <a:rPr lang="uk-UA" sz="2000" b="1" dirty="0" smtClean="0">
                <a:solidFill>
                  <a:srgbClr val="FF0000"/>
                </a:solidFill>
              </a:rPr>
              <a:t> </a:t>
            </a:r>
            <a:r>
              <a:rPr lang="uk-UA" sz="2000" b="1" dirty="0" err="1" smtClean="0">
                <a:solidFill>
                  <a:srgbClr val="FF0000"/>
                </a:solidFill>
              </a:rPr>
              <a:t>систем”</a:t>
            </a:r>
            <a:r>
              <a:rPr lang="uk-UA" sz="2000" b="1" dirty="0" smtClean="0">
                <a:solidFill>
                  <a:srgbClr val="FF0000"/>
                </a:solidFill>
              </a:rPr>
              <a:t>  для розв'язування типових задач  (систем Штучного Інтелекту) </a:t>
            </a:r>
            <a:r>
              <a:rPr lang="uk-UA" sz="2400" b="1" dirty="0" smtClean="0">
                <a:solidFill>
                  <a:srgbClr val="FF0000"/>
                </a:solidFill>
              </a:rPr>
              <a:t/>
            </a:r>
            <a:br>
              <a:rPr lang="uk-UA" sz="2400" b="1" dirty="0" smtClean="0">
                <a:solidFill>
                  <a:srgbClr val="FF0000"/>
                </a:solidFill>
              </a:rPr>
            </a:br>
            <a:r>
              <a:rPr lang="uk-UA" sz="2400" b="1" dirty="0" smtClean="0">
                <a:solidFill>
                  <a:srgbClr val="FF0000"/>
                </a:solidFill>
              </a:rPr>
              <a:t> </a:t>
            </a:r>
          </a:p>
          <a:p>
            <a:pPr marL="342900" indent="-342900">
              <a:buAutoNum type="arabicPeriod"/>
            </a:pPr>
            <a:r>
              <a:rPr lang="uk-UA" sz="3200" b="1" dirty="0" smtClean="0">
                <a:solidFill>
                  <a:srgbClr val="FF0000"/>
                </a:solidFill>
              </a:rPr>
              <a:t>Дослідження реальних  (реалістичних) феноменів</a:t>
            </a:r>
            <a:br>
              <a:rPr lang="uk-UA" sz="3200" b="1" dirty="0" smtClean="0">
                <a:solidFill>
                  <a:srgbClr val="FF0000"/>
                </a:solidFill>
              </a:rPr>
            </a:br>
            <a:r>
              <a:rPr lang="uk-UA" sz="2000" b="1" dirty="0" smtClean="0">
                <a:solidFill>
                  <a:srgbClr val="FF0000"/>
                </a:solidFill>
              </a:rPr>
              <a:t>Моделювання  феноменів за допомогою КМС, зокрема </a:t>
            </a:r>
            <a:r>
              <a:rPr lang="uk-UA" sz="2000" b="1" dirty="0" err="1" smtClean="0">
                <a:solidFill>
                  <a:srgbClr val="FF0000"/>
                </a:solidFill>
              </a:rPr>
              <a:t>“Експертних</a:t>
            </a:r>
            <a:r>
              <a:rPr lang="uk-UA" sz="2000" b="1" dirty="0" smtClean="0">
                <a:solidFill>
                  <a:srgbClr val="FF0000"/>
                </a:solidFill>
              </a:rPr>
              <a:t> </a:t>
            </a:r>
            <a:r>
              <a:rPr lang="uk-UA" sz="2000" b="1" dirty="0" err="1" smtClean="0">
                <a:solidFill>
                  <a:srgbClr val="FF0000"/>
                </a:solidFill>
              </a:rPr>
              <a:t>систем”</a:t>
            </a:r>
            <a:r>
              <a:rPr lang="uk-UA" sz="2000" b="1" dirty="0" smtClean="0">
                <a:solidFill>
                  <a:srgbClr val="FF0000"/>
                </a:solidFill>
              </a:rPr>
              <a:t>.</a:t>
            </a:r>
            <a:endParaRPr lang="ru-RU" sz="20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srcRect/>
          <a:stretch>
            <a:fillRect/>
          </a:stretch>
        </p:blipFill>
        <p:spPr bwMode="auto">
          <a:xfrm>
            <a:off x="0" y="1600200"/>
            <a:ext cx="9144000" cy="2864386"/>
          </a:xfrm>
          <a:prstGeom prst="rect">
            <a:avLst/>
          </a:prstGeom>
          <a:noFill/>
          <a:ln w="9525">
            <a:noFill/>
            <a:miter lim="800000"/>
            <a:headEnd/>
            <a:tailEnd/>
          </a:ln>
          <a:effectLst/>
        </p:spPr>
      </p:pic>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“Електронний</a:t>
            </a:r>
            <a:r>
              <a:rPr lang="uk-UA" sz="3200" b="1" dirty="0" smtClean="0">
                <a:solidFill>
                  <a:srgbClr val="002060"/>
                </a:solidFill>
              </a:rPr>
              <a:t> </a:t>
            </a:r>
            <a:r>
              <a:rPr lang="uk-UA" sz="3200" b="1" dirty="0" err="1" smtClean="0">
                <a:solidFill>
                  <a:srgbClr val="002060"/>
                </a:solidFill>
              </a:rPr>
              <a:t>мікроскоп”</a:t>
            </a:r>
            <a:r>
              <a:rPr lang="uk-UA" sz="3200" b="1" dirty="0" smtClean="0">
                <a:solidFill>
                  <a:srgbClr val="002060"/>
                </a:solidFill>
              </a:rPr>
              <a:t>: Графік функції </a:t>
            </a:r>
            <a:r>
              <a:rPr lang="en-US" sz="3200" b="1" dirty="0" smtClean="0">
                <a:solidFill>
                  <a:srgbClr val="002060"/>
                </a:solidFill>
              </a:rPr>
              <a:t>y= </a:t>
            </a:r>
            <a:r>
              <a:rPr lang="en-US" sz="3200" b="1" dirty="0" err="1" smtClean="0">
                <a:solidFill>
                  <a:srgbClr val="002060"/>
                </a:solidFill>
              </a:rPr>
              <a:t>x^2</a:t>
            </a:r>
            <a:r>
              <a:rPr lang="en-US" sz="3200" b="1" dirty="0" smtClean="0">
                <a:solidFill>
                  <a:srgbClr val="002060"/>
                </a:solidFill>
              </a:rPr>
              <a:t> </a:t>
            </a:r>
            <a:endParaRPr lang="ru-RU" sz="3200" b="1" dirty="0">
              <a:solidFill>
                <a:srgbClr val="002060"/>
              </a:solidFill>
            </a:endParaRPr>
          </a:p>
        </p:txBody>
      </p:sp>
      <p:sp>
        <p:nvSpPr>
          <p:cNvPr id="15" name="TextBox 14"/>
          <p:cNvSpPr txBox="1"/>
          <p:nvPr/>
        </p:nvSpPr>
        <p:spPr>
          <a:xfrm>
            <a:off x="0" y="5181600"/>
            <a:ext cx="9144000" cy="1477328"/>
          </a:xfrm>
          <a:prstGeom prst="rect">
            <a:avLst/>
          </a:prstGeom>
          <a:noFill/>
        </p:spPr>
        <p:txBody>
          <a:bodyPr wrap="square" rtlCol="0">
            <a:spAutoFit/>
          </a:bodyPr>
          <a:lstStyle/>
          <a:p>
            <a:r>
              <a:rPr lang="uk-UA" b="1" dirty="0" smtClean="0">
                <a:solidFill>
                  <a:srgbClr val="002060"/>
                </a:solidFill>
              </a:rPr>
              <a:t>ЕЛЕКТРОННИЙ МІКРОСКОП: ЗБІЛЬШЕННЯ МАСШТАБУ</a:t>
            </a:r>
          </a:p>
          <a:p>
            <a:r>
              <a:rPr lang="uk-UA" b="1" dirty="0" smtClean="0">
                <a:solidFill>
                  <a:srgbClr val="002060"/>
                </a:solidFill>
              </a:rPr>
              <a:t>Наочна демонстрація локальної поведінки елементарних функцій.</a:t>
            </a:r>
          </a:p>
          <a:p>
            <a:r>
              <a:rPr lang="uk-UA" b="1" dirty="0" smtClean="0">
                <a:solidFill>
                  <a:srgbClr val="002060"/>
                </a:solidFill>
              </a:rPr>
              <a:t>Як пояснити цю властивість поведінки графіка функції?</a:t>
            </a:r>
          </a:p>
          <a:p>
            <a:r>
              <a:rPr lang="uk-UA" b="1" dirty="0" smtClean="0">
                <a:solidFill>
                  <a:srgbClr val="002060"/>
                </a:solidFill>
              </a:rPr>
              <a:t>Навести приклади інших функцій, які мають таку властивість.</a:t>
            </a:r>
          </a:p>
          <a:p>
            <a:r>
              <a:rPr lang="uk-UA" b="1" dirty="0" smtClean="0">
                <a:solidFill>
                  <a:srgbClr val="002060"/>
                </a:solidFill>
              </a:rPr>
              <a:t>Яка характеристична властивість функції обумовлює таку поведінку функції? </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“Електронний</a:t>
            </a:r>
            <a:r>
              <a:rPr lang="uk-UA" sz="3200" b="1" dirty="0" smtClean="0">
                <a:solidFill>
                  <a:srgbClr val="002060"/>
                </a:solidFill>
              </a:rPr>
              <a:t> </a:t>
            </a:r>
            <a:r>
              <a:rPr lang="uk-UA" sz="3200" b="1" dirty="0" err="1" smtClean="0">
                <a:solidFill>
                  <a:srgbClr val="002060"/>
                </a:solidFill>
              </a:rPr>
              <a:t>мікроскоп”</a:t>
            </a:r>
            <a:r>
              <a:rPr lang="uk-UA" sz="3200" b="1" dirty="0" smtClean="0">
                <a:solidFill>
                  <a:srgbClr val="002060"/>
                </a:solidFill>
              </a:rPr>
              <a:t>: Графік функції </a:t>
            </a:r>
            <a:r>
              <a:rPr lang="en-US" sz="3200" b="1" dirty="0" smtClean="0">
                <a:solidFill>
                  <a:srgbClr val="002060"/>
                </a:solidFill>
              </a:rPr>
              <a:t>y= </a:t>
            </a:r>
            <a:r>
              <a:rPr lang="en-US" sz="3200" b="1" dirty="0" err="1" smtClean="0">
                <a:solidFill>
                  <a:srgbClr val="002060"/>
                </a:solidFill>
              </a:rPr>
              <a:t>x^2</a:t>
            </a:r>
            <a:r>
              <a:rPr lang="en-US" sz="3200" b="1" dirty="0" smtClean="0">
                <a:solidFill>
                  <a:srgbClr val="002060"/>
                </a:solidFill>
              </a:rPr>
              <a:t> </a:t>
            </a:r>
            <a:endParaRPr lang="ru-RU" sz="3200" b="1" dirty="0">
              <a:solidFill>
                <a:srgbClr val="002060"/>
              </a:solidFill>
            </a:endParaRPr>
          </a:p>
        </p:txBody>
      </p:sp>
      <p:sp>
        <p:nvSpPr>
          <p:cNvPr id="15" name="TextBox 14"/>
          <p:cNvSpPr txBox="1"/>
          <p:nvPr/>
        </p:nvSpPr>
        <p:spPr>
          <a:xfrm>
            <a:off x="0" y="5334000"/>
            <a:ext cx="9144000" cy="1754326"/>
          </a:xfrm>
          <a:prstGeom prst="rect">
            <a:avLst/>
          </a:prstGeom>
          <a:noFill/>
        </p:spPr>
        <p:txBody>
          <a:bodyPr wrap="square" rtlCol="0">
            <a:spAutoFit/>
          </a:bodyPr>
          <a:lstStyle/>
          <a:p>
            <a:r>
              <a:rPr lang="uk-UA" b="1" dirty="0" smtClean="0">
                <a:solidFill>
                  <a:srgbClr val="002060"/>
                </a:solidFill>
              </a:rPr>
              <a:t>ЕЛЕКТРОННИЙ МІКРОСКОП: ЗМЕНШЕННЯ МАСШТАБУ.</a:t>
            </a:r>
          </a:p>
          <a:p>
            <a:r>
              <a:rPr lang="uk-UA" b="1" dirty="0" smtClean="0">
                <a:solidFill>
                  <a:srgbClr val="002060"/>
                </a:solidFill>
              </a:rPr>
              <a:t>Наочна демонстрація глобальної поведінки елементарних функцій.</a:t>
            </a:r>
          </a:p>
          <a:p>
            <a:r>
              <a:rPr lang="uk-UA" b="1" dirty="0" smtClean="0">
                <a:solidFill>
                  <a:srgbClr val="002060"/>
                </a:solidFill>
              </a:rPr>
              <a:t>Яка аналітична властивість квадратичної функції пояснює це явище?</a:t>
            </a:r>
          </a:p>
          <a:p>
            <a:r>
              <a:rPr lang="uk-UA" b="1" dirty="0" smtClean="0">
                <a:solidFill>
                  <a:srgbClr val="002060"/>
                </a:solidFill>
              </a:rPr>
              <a:t>Навести приклади функцій, які мають таку ж властивість.</a:t>
            </a:r>
          </a:p>
          <a:p>
            <a:r>
              <a:rPr lang="uk-UA" b="1" dirty="0" smtClean="0">
                <a:solidFill>
                  <a:srgbClr val="002060"/>
                </a:solidFill>
              </a:rPr>
              <a:t>Яка характеристична властивість функцій, що мають таку властивість?</a:t>
            </a:r>
          </a:p>
          <a:p>
            <a:r>
              <a:rPr lang="uk-UA" dirty="0" smtClean="0"/>
              <a:t> </a:t>
            </a:r>
            <a:endParaRPr lang="ru-RU" dirty="0"/>
          </a:p>
        </p:txBody>
      </p:sp>
      <p:pic>
        <p:nvPicPr>
          <p:cNvPr id="17410" name="Picture 2"/>
          <p:cNvPicPr>
            <a:picLocks noChangeAspect="1" noChangeArrowheads="1"/>
          </p:cNvPicPr>
          <p:nvPr/>
        </p:nvPicPr>
        <p:blipFill>
          <a:blip r:embed="rId2"/>
          <a:srcRect/>
          <a:stretch>
            <a:fillRect/>
          </a:stretch>
        </p:blipFill>
        <p:spPr bwMode="auto">
          <a:xfrm>
            <a:off x="0" y="1676400"/>
            <a:ext cx="9157855"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066800"/>
            <a:ext cx="9144000" cy="5257800"/>
          </a:xfrm>
        </p:spPr>
        <p:txBody>
          <a:bodyPr>
            <a:normAutofit fontScale="92500" lnSpcReduction="20000"/>
          </a:bodyPr>
          <a:lstStyle/>
          <a:p>
            <a:pPr marL="342900" lvl="0" indent="-342900" algn="l" fontAlgn="base">
              <a:buFont typeface="+mj-lt"/>
              <a:buAutoNum type="arabicPeriod"/>
            </a:pPr>
            <a:r>
              <a:rPr lang="uk-UA" sz="1600" b="1" dirty="0" smtClean="0">
                <a:solidFill>
                  <a:srgbClr val="002060"/>
                </a:solidFill>
              </a:rPr>
              <a:t>Математична освіта в Україні і світі: минуле, сьогодення, майбутнє </a:t>
            </a:r>
            <a:r>
              <a:rPr lang="uk-UA" sz="1600" dirty="0" smtClean="0">
                <a:solidFill>
                  <a:srgbClr val="002060"/>
                </a:solidFill>
              </a:rPr>
              <a:t/>
            </a:r>
            <a:br>
              <a:rPr lang="uk-UA" sz="1600" dirty="0" smtClean="0">
                <a:solidFill>
                  <a:srgbClr val="002060"/>
                </a:solidFill>
              </a:rPr>
            </a:br>
            <a:r>
              <a:rPr lang="uk-UA" sz="1600" dirty="0" smtClean="0">
                <a:solidFill>
                  <a:srgbClr val="002060"/>
                </a:solidFill>
              </a:rPr>
              <a:t>(</a:t>
            </a:r>
            <a:r>
              <a:rPr lang="uk-UA" sz="1600" i="1" dirty="0" smtClean="0">
                <a:solidFill>
                  <a:srgbClr val="002060"/>
                </a:solidFill>
              </a:rPr>
              <a:t>Сьоме чудо світу  в минулому, стан сьогодення і  подальші перспективи</a:t>
            </a:r>
            <a:r>
              <a:rPr lang="uk-UA" sz="1600" dirty="0" smtClean="0">
                <a:solidFill>
                  <a:srgbClr val="002060"/>
                </a:solidFill>
              </a:rPr>
              <a:t>)</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Математична освіта в школі і вишу: теорія і практика </a:t>
            </a:r>
            <a:br>
              <a:rPr lang="uk-UA" sz="1600" b="1" dirty="0" smtClean="0">
                <a:solidFill>
                  <a:srgbClr val="002060"/>
                </a:solidFill>
              </a:rPr>
            </a:br>
            <a:r>
              <a:rPr lang="uk-UA" sz="1600" b="1" dirty="0" smtClean="0">
                <a:solidFill>
                  <a:srgbClr val="002060"/>
                </a:solidFill>
              </a:rPr>
              <a:t>(</a:t>
            </a:r>
            <a:r>
              <a:rPr lang="uk-UA" sz="1600" i="1" dirty="0" smtClean="0">
                <a:solidFill>
                  <a:srgbClr val="002060"/>
                </a:solidFill>
              </a:rPr>
              <a:t>Репродуктивне навчання і  творчі підходи – де може /</a:t>
            </a:r>
            <a:r>
              <a:rPr lang="ru-RU" sz="1600" i="1" dirty="0" smtClean="0">
                <a:solidFill>
                  <a:srgbClr val="002060"/>
                </a:solidFill>
              </a:rPr>
              <a:t> </a:t>
            </a:r>
            <a:r>
              <a:rPr lang="ru-RU" sz="1600" i="1" dirty="0" err="1" smtClean="0">
                <a:solidFill>
                  <a:srgbClr val="002060"/>
                </a:solidFill>
              </a:rPr>
              <a:t>має</a:t>
            </a:r>
            <a:r>
              <a:rPr lang="ru-RU" sz="1600" i="1" dirty="0" smtClean="0">
                <a:solidFill>
                  <a:srgbClr val="002060"/>
                </a:solidFill>
              </a:rPr>
              <a:t> </a:t>
            </a:r>
            <a:r>
              <a:rPr lang="uk-UA" sz="1600" i="1" dirty="0" smtClean="0">
                <a:solidFill>
                  <a:srgbClr val="002060"/>
                </a:solidFill>
              </a:rPr>
              <a:t>бути компроміс</a:t>
            </a:r>
            <a:r>
              <a:rPr lang="uk-UA" sz="1600" dirty="0" smtClean="0">
                <a:solidFill>
                  <a:srgbClr val="002060"/>
                </a:solidFill>
              </a:rPr>
              <a:t>?);</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Компетентнісний підхід у математичній освіті: фундаментальність і  </a:t>
            </a:r>
            <a:r>
              <a:rPr lang="uk-UA" sz="1600" b="1" dirty="0" err="1" smtClean="0">
                <a:solidFill>
                  <a:srgbClr val="002060"/>
                </a:solidFill>
              </a:rPr>
              <a:t>практикоорієнтованість</a:t>
            </a:r>
            <a:r>
              <a:rPr lang="uk-UA" sz="1600" b="1" dirty="0" smtClean="0">
                <a:solidFill>
                  <a:srgbClr val="002060"/>
                </a:solidFill>
              </a:rPr>
              <a:t> </a:t>
            </a:r>
            <a:br>
              <a:rPr lang="uk-UA" sz="1600" b="1" dirty="0" smtClean="0">
                <a:solidFill>
                  <a:srgbClr val="002060"/>
                </a:solidFill>
              </a:rPr>
            </a:br>
            <a:r>
              <a:rPr lang="uk-UA" sz="1600" dirty="0" smtClean="0">
                <a:solidFill>
                  <a:srgbClr val="002060"/>
                </a:solidFill>
              </a:rPr>
              <a:t>(</a:t>
            </a:r>
            <a:r>
              <a:rPr lang="uk-UA" sz="1600" i="1" dirty="0" smtClean="0">
                <a:solidFill>
                  <a:srgbClr val="002060"/>
                </a:solidFill>
              </a:rPr>
              <a:t>Формування математичної  компетентності: думати і діяти як математик</a:t>
            </a:r>
            <a:r>
              <a:rPr lang="uk-UA" sz="1600" dirty="0" smtClean="0">
                <a:solidFill>
                  <a:srgbClr val="002060"/>
                </a:solidFill>
              </a:rPr>
              <a:t>);</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Застосування комп’ютерних математичних систем в математиці й математичній освіті</a:t>
            </a:r>
            <a:r>
              <a:rPr lang="uk-UA" sz="1600" dirty="0" smtClean="0">
                <a:solidFill>
                  <a:srgbClr val="002060"/>
                </a:solidFill>
              </a:rPr>
              <a:t/>
            </a:r>
            <a:br>
              <a:rPr lang="uk-UA" sz="1600" dirty="0" smtClean="0">
                <a:solidFill>
                  <a:srgbClr val="002060"/>
                </a:solidFill>
              </a:rPr>
            </a:br>
            <a:r>
              <a:rPr lang="uk-UA" sz="1600" dirty="0" smtClean="0">
                <a:solidFill>
                  <a:srgbClr val="002060"/>
                </a:solidFill>
              </a:rPr>
              <a:t>(</a:t>
            </a:r>
            <a:r>
              <a:rPr lang="uk-UA" sz="1600" i="1" dirty="0" smtClean="0">
                <a:solidFill>
                  <a:srgbClr val="002060"/>
                </a:solidFill>
              </a:rPr>
              <a:t>Неймовірна потуга сучасних КМС і мізерне їх використання на практиці – у чому справа і що робити)</a:t>
            </a:r>
            <a:r>
              <a:rPr lang="uk-UA" sz="1600" dirty="0" smtClean="0">
                <a:solidFill>
                  <a:srgbClr val="002060"/>
                </a:solidFill>
              </a:rPr>
              <a:t>;  </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Дистанційні форми навчання математики: стан, проблеми, перспективи </a:t>
            </a:r>
            <a:r>
              <a:rPr lang="uk-UA" sz="1600" dirty="0" smtClean="0">
                <a:solidFill>
                  <a:srgbClr val="002060"/>
                </a:solidFill>
              </a:rPr>
              <a:t/>
            </a:r>
            <a:br>
              <a:rPr lang="uk-UA" sz="1600" dirty="0" smtClean="0">
                <a:solidFill>
                  <a:srgbClr val="002060"/>
                </a:solidFill>
              </a:rPr>
            </a:br>
            <a:r>
              <a:rPr lang="uk-UA" sz="1600" dirty="0" smtClean="0">
                <a:solidFill>
                  <a:srgbClr val="002060"/>
                </a:solidFill>
              </a:rPr>
              <a:t>(</a:t>
            </a:r>
            <a:r>
              <a:rPr lang="uk-UA" sz="1600" i="1" dirty="0" smtClean="0">
                <a:solidFill>
                  <a:srgbClr val="002060"/>
                </a:solidFill>
              </a:rPr>
              <a:t>Необмежені можливості і можливі обмеження</a:t>
            </a:r>
            <a:r>
              <a:rPr lang="uk-UA" sz="1600" dirty="0" smtClean="0">
                <a:solidFill>
                  <a:srgbClr val="002060"/>
                </a:solidFill>
              </a:rPr>
              <a:t>); </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Національні і міжнародні моніторингові дослідження якості математичної освіти: засади, інструменти, результати </a:t>
            </a:r>
            <a:r>
              <a:rPr lang="uk-UA" sz="1600" dirty="0" smtClean="0">
                <a:solidFill>
                  <a:srgbClr val="002060"/>
                </a:solidFill>
              </a:rPr>
              <a:t>(</a:t>
            </a:r>
            <a:r>
              <a:rPr lang="uk-UA" sz="1600" i="1" dirty="0" smtClean="0">
                <a:solidFill>
                  <a:srgbClr val="002060"/>
                </a:solidFill>
              </a:rPr>
              <a:t>Вплив міжнародних досліджень якості освіти, зокрема PISA на національні системи математичної освіти: позитиви і негативи</a:t>
            </a:r>
            <a:r>
              <a:rPr lang="uk-UA" sz="1600" dirty="0" smtClean="0">
                <a:solidFill>
                  <a:srgbClr val="002060"/>
                </a:solidFill>
              </a:rPr>
              <a:t>);</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Застосування тестувань в математичній освіті: історія, стан, перспективи  </a:t>
            </a:r>
            <a:br>
              <a:rPr lang="uk-UA" sz="1600" b="1" dirty="0" smtClean="0">
                <a:solidFill>
                  <a:srgbClr val="002060"/>
                </a:solidFill>
              </a:rPr>
            </a:br>
            <a:r>
              <a:rPr lang="uk-UA" sz="1600" i="1" dirty="0" smtClean="0">
                <a:solidFill>
                  <a:srgbClr val="002060"/>
                </a:solidFill>
              </a:rPr>
              <a:t>(Освітні вимірювання: як їх використовувати для удосконалення системи освіти?</a:t>
            </a:r>
            <a:r>
              <a:rPr lang="uk-UA" sz="1600" dirty="0" smtClean="0">
                <a:solidFill>
                  <a:srgbClr val="002060"/>
                </a:solidFill>
              </a:rPr>
              <a:t>)</a:t>
            </a:r>
            <a:br>
              <a:rPr lang="uk-UA" sz="1600" dirty="0" smtClean="0">
                <a:solidFill>
                  <a:srgbClr val="002060"/>
                </a:solidFill>
              </a:rPr>
            </a:br>
            <a:endParaRPr lang="ru-RU" sz="1600" dirty="0" smtClean="0">
              <a:solidFill>
                <a:srgbClr val="002060"/>
              </a:solidFill>
            </a:endParaRPr>
          </a:p>
          <a:p>
            <a:pPr marL="342900" lvl="0" indent="-342900" algn="l" fontAlgn="base">
              <a:buFont typeface="+mj-lt"/>
              <a:buAutoNum type="arabicPeriod"/>
            </a:pPr>
            <a:r>
              <a:rPr lang="uk-UA" sz="1600" b="1" dirty="0" smtClean="0">
                <a:solidFill>
                  <a:srgbClr val="002060"/>
                </a:solidFill>
              </a:rPr>
              <a:t>Проблеми сучасної математичної освіти: засади, стандарти, програми і підручники</a:t>
            </a:r>
            <a:br>
              <a:rPr lang="uk-UA" sz="1600" b="1" dirty="0" smtClean="0">
                <a:solidFill>
                  <a:srgbClr val="002060"/>
                </a:solidFill>
              </a:rPr>
            </a:br>
            <a:r>
              <a:rPr lang="uk-UA" sz="1600" dirty="0" smtClean="0">
                <a:solidFill>
                  <a:srgbClr val="002060"/>
                </a:solidFill>
              </a:rPr>
              <a:t>(</a:t>
            </a:r>
            <a:r>
              <a:rPr lang="uk-UA" sz="1600" i="1" dirty="0" smtClean="0">
                <a:solidFill>
                  <a:srgbClr val="002060"/>
                </a:solidFill>
              </a:rPr>
              <a:t>Стандартизація і творчість – чи є вони антагоністами?</a:t>
            </a:r>
            <a:r>
              <a:rPr lang="uk-UA" sz="1600" dirty="0" smtClean="0">
                <a:solidFill>
                  <a:srgbClr val="002060"/>
                </a:solidFill>
              </a:rPr>
              <a:t>)</a:t>
            </a:r>
            <a:endParaRPr lang="ru-RU" sz="1600" dirty="0" smtClean="0">
              <a:solidFill>
                <a:srgbClr val="002060"/>
              </a:solidFill>
            </a:endParaRPr>
          </a:p>
          <a:p>
            <a:pPr marL="342900" indent="-342900" algn="l">
              <a:buFont typeface="+mj-lt"/>
              <a:buAutoNum type="arabicPeriod"/>
            </a:pPr>
            <a:endParaRPr lang="ru-RU" sz="1600" dirty="0">
              <a:solidFill>
                <a:srgbClr val="002060"/>
              </a:solidFill>
            </a:endParaRPr>
          </a:p>
        </p:txBody>
      </p:sp>
      <p:sp>
        <p:nvSpPr>
          <p:cNvPr id="7" name="Прямоугольник 6"/>
          <p:cNvSpPr/>
          <p:nvPr/>
        </p:nvSpPr>
        <p:spPr>
          <a:xfrm>
            <a:off x="0" y="2819400"/>
            <a:ext cx="9144000" cy="457200"/>
          </a:xfrm>
          <a:prstGeom prst="rect">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0" y="0"/>
            <a:ext cx="9144000" cy="830997"/>
          </a:xfrm>
          <a:prstGeom prst="rect">
            <a:avLst/>
          </a:prstGeom>
          <a:solidFill>
            <a:schemeClr val="accent5">
              <a:lumMod val="20000"/>
              <a:lumOff val="80000"/>
            </a:schemeClr>
          </a:solidFill>
        </p:spPr>
        <p:txBody>
          <a:bodyPr wrap="square" rtlCol="0">
            <a:spAutoFit/>
          </a:bodyPr>
          <a:lstStyle/>
          <a:p>
            <a:pPr algn="ctr"/>
            <a:r>
              <a:rPr lang="uk-UA" sz="2400" b="1" dirty="0" smtClean="0">
                <a:solidFill>
                  <a:srgbClr val="002060"/>
                </a:solidFill>
                <a:latin typeface="Cambria" pitchFamily="18" charset="0"/>
              </a:rPr>
              <a:t>Проблеми викладання математики в навчальних закладах: </a:t>
            </a:r>
            <a:br>
              <a:rPr lang="uk-UA" sz="2400" b="1" dirty="0" smtClean="0">
                <a:solidFill>
                  <a:srgbClr val="002060"/>
                </a:solidFill>
                <a:latin typeface="Cambria" pitchFamily="18" charset="0"/>
              </a:rPr>
            </a:br>
            <a:r>
              <a:rPr lang="ru-RU" sz="2400" b="1" dirty="0" err="1" smtClean="0">
                <a:solidFill>
                  <a:srgbClr val="002060"/>
                </a:solidFill>
                <a:latin typeface="Cambria" pitchFamily="18" charset="0"/>
              </a:rPr>
              <a:t>теорія</a:t>
            </a:r>
            <a:r>
              <a:rPr lang="ru-RU" sz="2400" b="1" dirty="0" smtClean="0">
                <a:solidFill>
                  <a:srgbClr val="002060"/>
                </a:solidFill>
                <a:latin typeface="Cambria" pitchFamily="18" charset="0"/>
              </a:rPr>
              <a:t>, методика, практика</a:t>
            </a:r>
            <a:endParaRPr lang="ru-RU" sz="2400" dirty="0"/>
          </a:p>
        </p:txBody>
      </p:sp>
      <p:sp>
        <p:nvSpPr>
          <p:cNvPr id="9" name="TextBox 8"/>
          <p:cNvSpPr txBox="1"/>
          <p:nvPr/>
        </p:nvSpPr>
        <p:spPr>
          <a:xfrm>
            <a:off x="0" y="6324600"/>
            <a:ext cx="9144000" cy="369332"/>
          </a:xfrm>
          <a:prstGeom prst="rect">
            <a:avLst/>
          </a:prstGeom>
          <a:noFill/>
        </p:spPr>
        <p:txBody>
          <a:bodyPr wrap="square" rtlCol="0">
            <a:spAutoFit/>
          </a:bodyPr>
          <a:lstStyle/>
          <a:p>
            <a:pPr algn="ctr"/>
            <a:r>
              <a:rPr lang="uk-UA" b="1" dirty="0" smtClean="0">
                <a:solidFill>
                  <a:srgbClr val="FF0000"/>
                </a:solidFill>
              </a:rPr>
              <a:t>Конференції охоплює ключові і  драматичні проблеми  сучасної математичної освіти. </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“Електронний</a:t>
            </a:r>
            <a:r>
              <a:rPr lang="uk-UA" sz="3200" b="1" dirty="0" smtClean="0">
                <a:solidFill>
                  <a:srgbClr val="002060"/>
                </a:solidFill>
              </a:rPr>
              <a:t> </a:t>
            </a:r>
            <a:r>
              <a:rPr lang="uk-UA" sz="3200" b="1" dirty="0" err="1" smtClean="0">
                <a:solidFill>
                  <a:srgbClr val="002060"/>
                </a:solidFill>
              </a:rPr>
              <a:t>мікроскоп”</a:t>
            </a:r>
            <a:r>
              <a:rPr lang="uk-UA" sz="3200" b="1" dirty="0" smtClean="0">
                <a:solidFill>
                  <a:srgbClr val="002060"/>
                </a:solidFill>
              </a:rPr>
              <a:t>: Графік функції </a:t>
            </a:r>
            <a:r>
              <a:rPr lang="en-US" sz="3200" b="1" dirty="0" smtClean="0">
                <a:solidFill>
                  <a:srgbClr val="002060"/>
                </a:solidFill>
              </a:rPr>
              <a:t>y= </a:t>
            </a:r>
            <a:r>
              <a:rPr lang="en-US" sz="3200" b="1" dirty="0" err="1" smtClean="0">
                <a:solidFill>
                  <a:srgbClr val="002060"/>
                </a:solidFill>
              </a:rPr>
              <a:t>x^2</a:t>
            </a:r>
            <a:r>
              <a:rPr lang="en-US" sz="3200" b="1" dirty="0" smtClean="0">
                <a:solidFill>
                  <a:srgbClr val="002060"/>
                </a:solidFill>
              </a:rPr>
              <a:t> </a:t>
            </a:r>
            <a:endParaRPr lang="ru-RU" sz="3200" b="1" dirty="0">
              <a:solidFill>
                <a:srgbClr val="002060"/>
              </a:solidFill>
            </a:endParaRPr>
          </a:p>
        </p:txBody>
      </p:sp>
      <p:sp>
        <p:nvSpPr>
          <p:cNvPr id="15" name="TextBox 14"/>
          <p:cNvSpPr txBox="1"/>
          <p:nvPr/>
        </p:nvSpPr>
        <p:spPr>
          <a:xfrm>
            <a:off x="0" y="5105400"/>
            <a:ext cx="9144000" cy="2031325"/>
          </a:xfrm>
          <a:prstGeom prst="rect">
            <a:avLst/>
          </a:prstGeom>
          <a:noFill/>
        </p:spPr>
        <p:txBody>
          <a:bodyPr wrap="square" rtlCol="0">
            <a:spAutoFit/>
          </a:bodyPr>
          <a:lstStyle/>
          <a:p>
            <a:r>
              <a:rPr lang="uk-UA" b="1" dirty="0" smtClean="0">
                <a:solidFill>
                  <a:srgbClr val="002060"/>
                </a:solidFill>
              </a:rPr>
              <a:t>ЕЛЕКТРОННИЙ МІКРОСКОП: АВТОМАТИЧНЕ МАСШТАБУВАННЯ ( масштаб по осі </a:t>
            </a:r>
            <a:r>
              <a:rPr lang="en-US" b="1" dirty="0" smtClean="0">
                <a:solidFill>
                  <a:srgbClr val="002060"/>
                </a:solidFill>
              </a:rPr>
              <a:t>Ox </a:t>
            </a:r>
            <a:r>
              <a:rPr lang="uk-UA" b="1" dirty="0" smtClean="0">
                <a:solidFill>
                  <a:srgbClr val="002060"/>
                </a:solidFill>
              </a:rPr>
              <a:t>обирає користувач, масштаб по осі </a:t>
            </a:r>
            <a:r>
              <a:rPr lang="en-US" b="1" dirty="0" err="1" smtClean="0">
                <a:solidFill>
                  <a:srgbClr val="002060"/>
                </a:solidFill>
              </a:rPr>
              <a:t>Oy</a:t>
            </a:r>
            <a:r>
              <a:rPr lang="en-US" b="1" dirty="0" smtClean="0">
                <a:solidFill>
                  <a:srgbClr val="002060"/>
                </a:solidFill>
              </a:rPr>
              <a:t> </a:t>
            </a:r>
            <a:r>
              <a:rPr lang="uk-UA" b="1" dirty="0" smtClean="0">
                <a:solidFill>
                  <a:srgbClr val="002060"/>
                </a:solidFill>
              </a:rPr>
              <a:t>обирається автоматично рівним розмаху функції).</a:t>
            </a:r>
          </a:p>
          <a:p>
            <a:r>
              <a:rPr lang="uk-UA" b="1" dirty="0" smtClean="0">
                <a:solidFill>
                  <a:srgbClr val="002060"/>
                </a:solidFill>
              </a:rPr>
              <a:t>Наочна демонстрація глобальної поведінки елементарних функцій.</a:t>
            </a:r>
          </a:p>
          <a:p>
            <a:r>
              <a:rPr lang="uk-UA" b="1" dirty="0" smtClean="0">
                <a:solidFill>
                  <a:srgbClr val="002060"/>
                </a:solidFill>
              </a:rPr>
              <a:t>Яка аналітична властивість квадратичної функції пояснює це явище?</a:t>
            </a:r>
          </a:p>
          <a:p>
            <a:r>
              <a:rPr lang="uk-UA" b="1" dirty="0" smtClean="0">
                <a:solidFill>
                  <a:srgbClr val="002060"/>
                </a:solidFill>
              </a:rPr>
              <a:t>Навести приклади функцій, які мають таку ж властивість.</a:t>
            </a:r>
          </a:p>
          <a:p>
            <a:r>
              <a:rPr lang="uk-UA" b="1" dirty="0" smtClean="0">
                <a:solidFill>
                  <a:srgbClr val="002060"/>
                </a:solidFill>
              </a:rPr>
              <a:t>Яка характеристична властивість функцій, що мають таку властивість?</a:t>
            </a:r>
          </a:p>
          <a:p>
            <a:r>
              <a:rPr lang="uk-UA" dirty="0" smtClean="0"/>
              <a:t> </a:t>
            </a:r>
            <a:endParaRPr lang="ru-RU" dirty="0"/>
          </a:p>
        </p:txBody>
      </p:sp>
      <p:pic>
        <p:nvPicPr>
          <p:cNvPr id="18434" name="Picture 2"/>
          <p:cNvPicPr>
            <a:picLocks noChangeAspect="1" noChangeArrowheads="1"/>
          </p:cNvPicPr>
          <p:nvPr/>
        </p:nvPicPr>
        <p:blipFill>
          <a:blip r:embed="rId2"/>
          <a:srcRect/>
          <a:stretch>
            <a:fillRect/>
          </a:stretch>
        </p:blipFill>
        <p:spPr bwMode="auto">
          <a:xfrm>
            <a:off x="0" y="1600200"/>
            <a:ext cx="9144000" cy="2693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1077218"/>
          </a:xfrm>
          <a:prstGeom prst="rect">
            <a:avLst/>
          </a:prstGeom>
          <a:noFill/>
        </p:spPr>
        <p:txBody>
          <a:bodyPr wrap="square" rtlCol="0">
            <a:spAutoFit/>
          </a:bodyPr>
          <a:lstStyle/>
          <a:p>
            <a:r>
              <a:rPr lang="uk-UA" sz="3200" b="1" dirty="0" err="1" smtClean="0">
                <a:solidFill>
                  <a:srgbClr val="002060"/>
                </a:solidFill>
              </a:rPr>
              <a:t>“Електронний</a:t>
            </a:r>
            <a:r>
              <a:rPr lang="uk-UA" sz="3200" b="1" dirty="0" smtClean="0">
                <a:solidFill>
                  <a:srgbClr val="002060"/>
                </a:solidFill>
              </a:rPr>
              <a:t> </a:t>
            </a:r>
            <a:r>
              <a:rPr lang="uk-UA" sz="3200" b="1" dirty="0" err="1" smtClean="0">
                <a:solidFill>
                  <a:srgbClr val="002060"/>
                </a:solidFill>
              </a:rPr>
              <a:t>мікроскоп”</a:t>
            </a:r>
            <a:r>
              <a:rPr lang="uk-UA" sz="3200" b="1" dirty="0" smtClean="0">
                <a:solidFill>
                  <a:srgbClr val="002060"/>
                </a:solidFill>
              </a:rPr>
              <a:t>: </a:t>
            </a:r>
            <a:br>
              <a:rPr lang="uk-UA" sz="3200" b="1" dirty="0" smtClean="0">
                <a:solidFill>
                  <a:srgbClr val="002060"/>
                </a:solidFill>
              </a:rPr>
            </a:br>
            <a:r>
              <a:rPr lang="uk-UA" sz="3200" b="1" dirty="0" smtClean="0">
                <a:solidFill>
                  <a:srgbClr val="002060"/>
                </a:solidFill>
              </a:rPr>
              <a:t>нескінченні можливості і можливі обмеження</a:t>
            </a:r>
            <a:endParaRPr lang="ru-RU" sz="3200" b="1" dirty="0">
              <a:solidFill>
                <a:srgbClr val="002060"/>
              </a:solidFill>
            </a:endParaRPr>
          </a:p>
        </p:txBody>
      </p:sp>
      <p:sp>
        <p:nvSpPr>
          <p:cNvPr id="15" name="TextBox 14"/>
          <p:cNvSpPr txBox="1"/>
          <p:nvPr/>
        </p:nvSpPr>
        <p:spPr>
          <a:xfrm>
            <a:off x="0" y="2743200"/>
            <a:ext cx="9144000" cy="4801314"/>
          </a:xfrm>
          <a:prstGeom prst="rect">
            <a:avLst/>
          </a:prstGeom>
          <a:solidFill>
            <a:srgbClr val="FFC000"/>
          </a:solidFill>
        </p:spPr>
        <p:txBody>
          <a:bodyPr wrap="square" rtlCol="0">
            <a:spAutoFit/>
          </a:bodyPr>
          <a:lstStyle/>
          <a:p>
            <a:r>
              <a:rPr lang="uk-UA" b="1" dirty="0" smtClean="0">
                <a:solidFill>
                  <a:srgbClr val="002060"/>
                </a:solidFill>
              </a:rPr>
              <a:t>Довіряй і перевіряй (чи можуть бути графіки точними?)</a:t>
            </a:r>
          </a:p>
          <a:p>
            <a:r>
              <a:rPr lang="uk-UA" b="1" dirty="0" smtClean="0">
                <a:solidFill>
                  <a:srgbClr val="002060"/>
                </a:solidFill>
              </a:rPr>
              <a:t>Наближені і точні обчислення</a:t>
            </a:r>
          </a:p>
          <a:p>
            <a:r>
              <a:rPr lang="uk-UA" b="1" dirty="0" smtClean="0">
                <a:solidFill>
                  <a:srgbClr val="002060"/>
                </a:solidFill>
              </a:rPr>
              <a:t>Комп'ютерна арифметика: які закони порушуються, а які зберігаються  </a:t>
            </a:r>
          </a:p>
          <a:p>
            <a:r>
              <a:rPr lang="uk-UA" b="1" dirty="0" smtClean="0">
                <a:solidFill>
                  <a:srgbClr val="002060"/>
                </a:solidFill>
              </a:rPr>
              <a:t>Дискретність  і неперервність.</a:t>
            </a:r>
          </a:p>
          <a:p>
            <a:r>
              <a:rPr lang="uk-UA" b="1" dirty="0" smtClean="0">
                <a:solidFill>
                  <a:srgbClr val="002060"/>
                </a:solidFill>
              </a:rPr>
              <a:t>Комп'ютерна алгебра (символьні обчислення)</a:t>
            </a:r>
          </a:p>
          <a:p>
            <a:r>
              <a:rPr lang="uk-UA" b="1" dirty="0" smtClean="0">
                <a:solidFill>
                  <a:srgbClr val="002060"/>
                </a:solidFill>
              </a:rPr>
              <a:t>Евристичні міркування: пошук закономірностей, формування гіпотез, побудова контрприкладів</a:t>
            </a:r>
          </a:p>
          <a:p>
            <a:r>
              <a:rPr lang="uk-UA" b="1" dirty="0" smtClean="0">
                <a:solidFill>
                  <a:srgbClr val="002060"/>
                </a:solidFill>
              </a:rPr>
              <a:t>Дедуктивні доведення:</a:t>
            </a:r>
          </a:p>
          <a:p>
            <a:pPr marL="342900" indent="-342900">
              <a:buAutoNum type="arabicPeriod"/>
            </a:pPr>
            <a:r>
              <a:rPr lang="uk-UA" b="1" dirty="0" smtClean="0">
                <a:solidFill>
                  <a:srgbClr val="002060"/>
                </a:solidFill>
              </a:rPr>
              <a:t>Верифікація міркувань </a:t>
            </a:r>
            <a:r>
              <a:rPr lang="uk-UA" b="1" dirty="0" smtClean="0">
                <a:solidFill>
                  <a:srgbClr val="002060"/>
                </a:solidFill>
              </a:rPr>
              <a:t>(закономірностей, </a:t>
            </a:r>
            <a:r>
              <a:rPr lang="uk-UA" b="1" dirty="0" smtClean="0">
                <a:solidFill>
                  <a:srgbClr val="002060"/>
                </a:solidFill>
              </a:rPr>
              <a:t>теорем)</a:t>
            </a:r>
          </a:p>
          <a:p>
            <a:pPr marL="342900" indent="-342900">
              <a:buAutoNum type="arabicPeriod"/>
            </a:pPr>
            <a:r>
              <a:rPr lang="uk-UA" b="1" dirty="0" smtClean="0">
                <a:solidFill>
                  <a:srgbClr val="002060"/>
                </a:solidFill>
              </a:rPr>
              <a:t>Відповідь на запитання: Чому? (</a:t>
            </a:r>
            <a:r>
              <a:rPr lang="en-US" b="1" dirty="0" smtClean="0">
                <a:solidFill>
                  <a:srgbClr val="002060"/>
                </a:solidFill>
              </a:rPr>
              <a:t>Why?</a:t>
            </a:r>
            <a:r>
              <a:rPr lang="uk-UA" b="1" dirty="0" smtClean="0">
                <a:solidFill>
                  <a:srgbClr val="002060"/>
                </a:solidFill>
              </a:rPr>
              <a:t>) </a:t>
            </a:r>
            <a:endParaRPr lang="en-US" b="1" dirty="0" smtClean="0">
              <a:solidFill>
                <a:srgbClr val="002060"/>
              </a:solidFill>
            </a:endParaRPr>
          </a:p>
          <a:p>
            <a:pPr marL="342900" indent="-342900">
              <a:buAutoNum type="arabicPeriod"/>
            </a:pPr>
            <a:r>
              <a:rPr lang="uk-UA" b="1" dirty="0" smtClean="0">
                <a:solidFill>
                  <a:srgbClr val="002060"/>
                </a:solidFill>
              </a:rPr>
              <a:t>Поширення знань</a:t>
            </a:r>
          </a:p>
          <a:p>
            <a:pPr marL="342900" indent="-342900">
              <a:buAutoNum type="arabicPeriod"/>
            </a:pPr>
            <a:r>
              <a:rPr lang="uk-UA" b="1" dirty="0" smtClean="0">
                <a:solidFill>
                  <a:srgbClr val="002060"/>
                </a:solidFill>
              </a:rPr>
              <a:t>Зразки продуктивних міркувань</a:t>
            </a:r>
          </a:p>
          <a:p>
            <a:r>
              <a:rPr lang="uk-UA" b="1" dirty="0" smtClean="0">
                <a:solidFill>
                  <a:srgbClr val="002060"/>
                </a:solidFill>
              </a:rPr>
              <a:t>Приклади</a:t>
            </a:r>
          </a:p>
          <a:p>
            <a:r>
              <a:rPr lang="uk-UA" b="1" dirty="0" smtClean="0">
                <a:solidFill>
                  <a:srgbClr val="002060"/>
                </a:solidFill>
              </a:rPr>
              <a:t>1. </a:t>
            </a:r>
            <a:r>
              <a:rPr lang="uk-UA" b="1" dirty="0" err="1" smtClean="0">
                <a:solidFill>
                  <a:srgbClr val="002060"/>
                </a:solidFill>
              </a:rPr>
              <a:t>“Електронний</a:t>
            </a:r>
            <a:r>
              <a:rPr lang="uk-UA" b="1" dirty="0" smtClean="0">
                <a:solidFill>
                  <a:srgbClr val="002060"/>
                </a:solidFill>
              </a:rPr>
              <a:t> </a:t>
            </a:r>
            <a:r>
              <a:rPr lang="uk-UA" b="1" dirty="0" err="1" smtClean="0">
                <a:solidFill>
                  <a:srgbClr val="002060"/>
                </a:solidFill>
              </a:rPr>
              <a:t>більярд”</a:t>
            </a:r>
            <a:endParaRPr lang="uk-UA" b="1" dirty="0" smtClean="0">
              <a:solidFill>
                <a:srgbClr val="002060"/>
              </a:solidFill>
            </a:endParaRPr>
          </a:p>
          <a:p>
            <a:r>
              <a:rPr lang="uk-UA" b="1" dirty="0" smtClean="0">
                <a:solidFill>
                  <a:srgbClr val="002060"/>
                </a:solidFill>
              </a:rPr>
              <a:t>2. Кількість рішень рівняння </a:t>
            </a:r>
            <a:r>
              <a:rPr lang="en-US" b="1" dirty="0" err="1" smtClean="0">
                <a:solidFill>
                  <a:srgbClr val="002060"/>
                </a:solidFill>
              </a:rPr>
              <a:t>a^x</a:t>
            </a:r>
            <a:r>
              <a:rPr lang="en-US" b="1" dirty="0" smtClean="0">
                <a:solidFill>
                  <a:srgbClr val="002060"/>
                </a:solidFill>
              </a:rPr>
              <a:t>=log(</a:t>
            </a:r>
            <a:r>
              <a:rPr lang="en-US" b="1" dirty="0" err="1" smtClean="0">
                <a:solidFill>
                  <a:srgbClr val="002060"/>
                </a:solidFill>
              </a:rPr>
              <a:t>a,x</a:t>
            </a:r>
            <a:r>
              <a:rPr lang="en-US" b="1" dirty="0" smtClean="0">
                <a:solidFill>
                  <a:srgbClr val="002060"/>
                </a:solidFill>
              </a:rPr>
              <a:t>)</a:t>
            </a:r>
          </a:p>
          <a:p>
            <a:pPr marL="342900" indent="-342900">
              <a:buAutoNum type="arabicPeriod"/>
            </a:pPr>
            <a:endParaRPr lang="uk-UA" b="1" dirty="0" smtClean="0">
              <a:solidFill>
                <a:srgbClr val="002060"/>
              </a:solidFill>
            </a:endParaRPr>
          </a:p>
          <a:p>
            <a:r>
              <a:rPr lang="uk-UA" dirty="0" smtClean="0"/>
              <a:t>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Функція </a:t>
            </a:r>
            <a:r>
              <a:rPr lang="en-US" sz="3200" b="1" dirty="0" smtClean="0">
                <a:solidFill>
                  <a:srgbClr val="002060"/>
                </a:solidFill>
              </a:rPr>
              <a:t>y= </a:t>
            </a:r>
            <a:r>
              <a:rPr lang="en-US" sz="3200" b="1" dirty="0" err="1" smtClean="0">
                <a:solidFill>
                  <a:srgbClr val="002060"/>
                </a:solidFill>
              </a:rPr>
              <a:t>ax^2</a:t>
            </a:r>
            <a:r>
              <a:rPr lang="en-US" sz="3200" b="1" dirty="0" smtClean="0">
                <a:solidFill>
                  <a:srgbClr val="002060"/>
                </a:solidFill>
              </a:rPr>
              <a:t> +</a:t>
            </a:r>
            <a:r>
              <a:rPr lang="en-US" sz="3200" b="1" dirty="0" err="1" smtClean="0">
                <a:solidFill>
                  <a:srgbClr val="002060"/>
                </a:solidFill>
              </a:rPr>
              <a:t>bx+c</a:t>
            </a:r>
            <a:r>
              <a:rPr lang="en-US" sz="3200" b="1" dirty="0" smtClean="0">
                <a:solidFill>
                  <a:srgbClr val="002060"/>
                </a:solidFill>
              </a:rPr>
              <a:t> </a:t>
            </a:r>
            <a:endParaRPr lang="ru-RU" sz="3200" b="1" dirty="0">
              <a:solidFill>
                <a:srgbClr val="002060"/>
              </a:solidFill>
            </a:endParaRPr>
          </a:p>
        </p:txBody>
      </p:sp>
      <p:pic>
        <p:nvPicPr>
          <p:cNvPr id="5" name="Рисунок 4"/>
          <p:cNvPicPr/>
          <p:nvPr/>
        </p:nvPicPr>
        <p:blipFill>
          <a:blip r:embed="rId2"/>
          <a:srcRect/>
          <a:stretch>
            <a:fillRect/>
          </a:stretch>
        </p:blipFill>
        <p:spPr bwMode="auto">
          <a:xfrm>
            <a:off x="0" y="1066800"/>
            <a:ext cx="8686800" cy="3962400"/>
          </a:xfrm>
          <a:prstGeom prst="rect">
            <a:avLst/>
          </a:prstGeom>
          <a:noFill/>
          <a:ln w="9525">
            <a:noFill/>
            <a:miter lim="800000"/>
            <a:headEnd/>
            <a:tailEnd/>
          </a:ln>
        </p:spPr>
      </p:pic>
      <p:sp>
        <p:nvSpPr>
          <p:cNvPr id="6" name="TextBox 5"/>
          <p:cNvSpPr txBox="1"/>
          <p:nvPr/>
        </p:nvSpPr>
        <p:spPr>
          <a:xfrm>
            <a:off x="0" y="5943600"/>
            <a:ext cx="9144000" cy="923330"/>
          </a:xfrm>
          <a:prstGeom prst="rect">
            <a:avLst/>
          </a:prstGeom>
          <a:noFill/>
        </p:spPr>
        <p:txBody>
          <a:bodyPr wrap="square" rtlCol="0">
            <a:spAutoFit/>
          </a:bodyPr>
          <a:lstStyle/>
          <a:p>
            <a:r>
              <a:rPr lang="uk-UA" b="1" dirty="0" smtClean="0">
                <a:solidFill>
                  <a:srgbClr val="002060"/>
                </a:solidFill>
              </a:rPr>
              <a:t>Експертна система -1 для квадратних парабол, що задані загальним рівнянням.</a:t>
            </a:r>
          </a:p>
          <a:p>
            <a:r>
              <a:rPr lang="uk-UA" b="1" dirty="0" smtClean="0">
                <a:solidFill>
                  <a:srgbClr val="002060"/>
                </a:solidFill>
              </a:rPr>
              <a:t>При зміні параметрів параболи за допомогою рухомих базових точок на осі </a:t>
            </a:r>
            <a:r>
              <a:rPr lang="en-US" b="1" dirty="0" smtClean="0">
                <a:solidFill>
                  <a:srgbClr val="002060"/>
                </a:solidFill>
              </a:rPr>
              <a:t> OX</a:t>
            </a:r>
            <a:r>
              <a:rPr lang="uk-UA" b="1" dirty="0" smtClean="0">
                <a:solidFill>
                  <a:srgbClr val="002060"/>
                </a:solidFill>
              </a:rPr>
              <a:t> графік автоматично перерисовується, як і значення параметрів параболи на панелі справа.</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Функція </a:t>
            </a:r>
            <a:r>
              <a:rPr lang="en-US" sz="3200" b="1" dirty="0" smtClean="0">
                <a:solidFill>
                  <a:srgbClr val="002060"/>
                </a:solidFill>
              </a:rPr>
              <a:t>y= </a:t>
            </a:r>
            <a:r>
              <a:rPr lang="en-US" sz="3200" b="1" dirty="0" err="1" smtClean="0">
                <a:solidFill>
                  <a:srgbClr val="002060"/>
                </a:solidFill>
              </a:rPr>
              <a:t>ax^2</a:t>
            </a:r>
            <a:r>
              <a:rPr lang="en-US" sz="3200" b="1" dirty="0" smtClean="0">
                <a:solidFill>
                  <a:srgbClr val="002060"/>
                </a:solidFill>
              </a:rPr>
              <a:t> +</a:t>
            </a:r>
            <a:r>
              <a:rPr lang="en-US" sz="3200" b="1" dirty="0" err="1" smtClean="0">
                <a:solidFill>
                  <a:srgbClr val="002060"/>
                </a:solidFill>
              </a:rPr>
              <a:t>bx+c</a:t>
            </a:r>
            <a:endParaRPr lang="ru-RU" sz="3200" b="1" dirty="0">
              <a:solidFill>
                <a:srgbClr val="002060"/>
              </a:solidFill>
            </a:endParaRPr>
          </a:p>
        </p:txBody>
      </p:sp>
      <p:pic>
        <p:nvPicPr>
          <p:cNvPr id="21506" name="Picture 2"/>
          <p:cNvPicPr>
            <a:picLocks noChangeAspect="1" noChangeArrowheads="1"/>
          </p:cNvPicPr>
          <p:nvPr/>
        </p:nvPicPr>
        <p:blipFill>
          <a:blip r:embed="rId2"/>
          <a:srcRect/>
          <a:stretch>
            <a:fillRect/>
          </a:stretch>
        </p:blipFill>
        <p:spPr bwMode="auto">
          <a:xfrm>
            <a:off x="-15102" y="1371600"/>
            <a:ext cx="9159102" cy="3952875"/>
          </a:xfrm>
          <a:prstGeom prst="rect">
            <a:avLst/>
          </a:prstGeom>
          <a:noFill/>
          <a:ln w="9525">
            <a:noFill/>
            <a:miter lim="800000"/>
            <a:headEnd/>
            <a:tailEnd/>
          </a:ln>
          <a:effectLst/>
        </p:spPr>
      </p:pic>
      <p:sp>
        <p:nvSpPr>
          <p:cNvPr id="7" name="TextBox 6"/>
          <p:cNvSpPr txBox="1"/>
          <p:nvPr/>
        </p:nvSpPr>
        <p:spPr>
          <a:xfrm>
            <a:off x="0" y="6488668"/>
            <a:ext cx="9144000" cy="369332"/>
          </a:xfrm>
          <a:prstGeom prst="rect">
            <a:avLst/>
          </a:prstGeom>
          <a:noFill/>
        </p:spPr>
        <p:txBody>
          <a:bodyPr wrap="square" rtlCol="0">
            <a:spAutoFit/>
          </a:bodyPr>
          <a:lstStyle/>
          <a:p>
            <a:r>
              <a:rPr lang="uk-UA" b="1" dirty="0" smtClean="0">
                <a:solidFill>
                  <a:srgbClr val="002060"/>
                </a:solidFill>
              </a:rPr>
              <a:t>Дослідження ГМТ вершин параболи при зміні параметра а (при сталих параметрах </a:t>
            </a:r>
            <a:r>
              <a:rPr lang="en-US" b="1" dirty="0" smtClean="0">
                <a:solidFill>
                  <a:srgbClr val="002060"/>
                </a:solidFill>
              </a:rPr>
              <a:t>b </a:t>
            </a:r>
            <a:r>
              <a:rPr lang="uk-UA" b="1" dirty="0" smtClean="0">
                <a:solidFill>
                  <a:srgbClr val="002060"/>
                </a:solidFill>
              </a:rPr>
              <a:t>і </a:t>
            </a:r>
            <a:r>
              <a:rPr lang="en-US" b="1" dirty="0" smtClean="0">
                <a:solidFill>
                  <a:srgbClr val="002060"/>
                </a:solidFill>
              </a:rPr>
              <a:t>c</a:t>
            </a:r>
            <a:r>
              <a:rPr lang="uk-UA" b="1" dirty="0" smtClean="0">
                <a:solidFill>
                  <a:srgbClr val="002060"/>
                </a:solidFill>
              </a:rPr>
              <a:t>). </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Функція </a:t>
            </a:r>
            <a:r>
              <a:rPr lang="en-US" sz="3200" b="1" dirty="0" smtClean="0">
                <a:solidFill>
                  <a:srgbClr val="002060"/>
                </a:solidFill>
              </a:rPr>
              <a:t>y= </a:t>
            </a:r>
            <a:r>
              <a:rPr lang="en-US" sz="3200" b="1" dirty="0" err="1" smtClean="0">
                <a:solidFill>
                  <a:srgbClr val="002060"/>
                </a:solidFill>
              </a:rPr>
              <a:t>ax^2</a:t>
            </a:r>
            <a:r>
              <a:rPr lang="en-US" sz="3200" b="1" dirty="0" smtClean="0">
                <a:solidFill>
                  <a:srgbClr val="002060"/>
                </a:solidFill>
              </a:rPr>
              <a:t> +</a:t>
            </a:r>
            <a:r>
              <a:rPr lang="en-US" sz="3200" b="1" dirty="0" err="1" smtClean="0">
                <a:solidFill>
                  <a:srgbClr val="002060"/>
                </a:solidFill>
              </a:rPr>
              <a:t>bx+c</a:t>
            </a:r>
            <a:endParaRPr lang="ru-RU" sz="3200" b="1" dirty="0">
              <a:solidFill>
                <a:srgbClr val="002060"/>
              </a:solidFill>
            </a:endParaRPr>
          </a:p>
        </p:txBody>
      </p:sp>
      <p:sp>
        <p:nvSpPr>
          <p:cNvPr id="7" name="TextBox 6"/>
          <p:cNvSpPr txBox="1"/>
          <p:nvPr/>
        </p:nvSpPr>
        <p:spPr>
          <a:xfrm>
            <a:off x="0" y="6488668"/>
            <a:ext cx="9144000" cy="369332"/>
          </a:xfrm>
          <a:prstGeom prst="rect">
            <a:avLst/>
          </a:prstGeom>
          <a:noFill/>
        </p:spPr>
        <p:txBody>
          <a:bodyPr wrap="square" rtlCol="0">
            <a:spAutoFit/>
          </a:bodyPr>
          <a:lstStyle/>
          <a:p>
            <a:r>
              <a:rPr lang="uk-UA" b="1" dirty="0" smtClean="0">
                <a:solidFill>
                  <a:srgbClr val="002060"/>
                </a:solidFill>
              </a:rPr>
              <a:t>Дослідження ГМТ вершин параболи при зміні параметра </a:t>
            </a:r>
            <a:r>
              <a:rPr lang="en-US" b="1" dirty="0" smtClean="0">
                <a:solidFill>
                  <a:srgbClr val="002060"/>
                </a:solidFill>
              </a:rPr>
              <a:t>b</a:t>
            </a:r>
            <a:r>
              <a:rPr lang="uk-UA" b="1" dirty="0" smtClean="0">
                <a:solidFill>
                  <a:srgbClr val="002060"/>
                </a:solidFill>
              </a:rPr>
              <a:t> (при сталих параметрах </a:t>
            </a:r>
            <a:r>
              <a:rPr lang="en-US" b="1" dirty="0" smtClean="0">
                <a:solidFill>
                  <a:srgbClr val="002060"/>
                </a:solidFill>
              </a:rPr>
              <a:t>a </a:t>
            </a:r>
            <a:r>
              <a:rPr lang="uk-UA" b="1" dirty="0" smtClean="0">
                <a:solidFill>
                  <a:srgbClr val="002060"/>
                </a:solidFill>
              </a:rPr>
              <a:t>і </a:t>
            </a:r>
            <a:r>
              <a:rPr lang="en-US" b="1" dirty="0" smtClean="0">
                <a:solidFill>
                  <a:srgbClr val="002060"/>
                </a:solidFill>
              </a:rPr>
              <a:t>c</a:t>
            </a:r>
            <a:r>
              <a:rPr lang="uk-UA" b="1" dirty="0" smtClean="0">
                <a:solidFill>
                  <a:srgbClr val="002060"/>
                </a:solidFill>
              </a:rPr>
              <a:t>). </a:t>
            </a:r>
            <a:endParaRPr lang="ru-RU" b="1" dirty="0">
              <a:solidFill>
                <a:srgbClr val="002060"/>
              </a:solidFill>
            </a:endParaRPr>
          </a:p>
        </p:txBody>
      </p:sp>
      <p:pic>
        <p:nvPicPr>
          <p:cNvPr id="23554" name="Picture 2"/>
          <p:cNvPicPr>
            <a:picLocks noChangeAspect="1" noChangeArrowheads="1"/>
          </p:cNvPicPr>
          <p:nvPr/>
        </p:nvPicPr>
        <p:blipFill>
          <a:blip r:embed="rId2"/>
          <a:srcRect/>
          <a:stretch>
            <a:fillRect/>
          </a:stretch>
        </p:blipFill>
        <p:spPr bwMode="auto">
          <a:xfrm>
            <a:off x="0" y="1447800"/>
            <a:ext cx="9143999" cy="3935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Функція </a:t>
            </a:r>
            <a:r>
              <a:rPr lang="en-US" sz="3200" b="1" dirty="0" smtClean="0">
                <a:solidFill>
                  <a:srgbClr val="002060"/>
                </a:solidFill>
              </a:rPr>
              <a:t>y= </a:t>
            </a:r>
            <a:r>
              <a:rPr lang="en-US" sz="3200" b="1" dirty="0" err="1" smtClean="0">
                <a:solidFill>
                  <a:srgbClr val="002060"/>
                </a:solidFill>
              </a:rPr>
              <a:t>ax^2</a:t>
            </a:r>
            <a:r>
              <a:rPr lang="en-US" sz="3200" b="1" dirty="0" smtClean="0">
                <a:solidFill>
                  <a:srgbClr val="002060"/>
                </a:solidFill>
              </a:rPr>
              <a:t> +</a:t>
            </a:r>
            <a:r>
              <a:rPr lang="en-US" sz="3200" b="1" dirty="0" err="1" smtClean="0">
                <a:solidFill>
                  <a:srgbClr val="002060"/>
                </a:solidFill>
              </a:rPr>
              <a:t>bx+c</a:t>
            </a:r>
            <a:endParaRPr lang="ru-RU" sz="3200" b="1" dirty="0">
              <a:solidFill>
                <a:srgbClr val="002060"/>
              </a:solidFill>
            </a:endParaRPr>
          </a:p>
        </p:txBody>
      </p:sp>
      <p:sp>
        <p:nvSpPr>
          <p:cNvPr id="7" name="TextBox 6"/>
          <p:cNvSpPr txBox="1"/>
          <p:nvPr/>
        </p:nvSpPr>
        <p:spPr>
          <a:xfrm>
            <a:off x="0" y="6488668"/>
            <a:ext cx="9144000" cy="369332"/>
          </a:xfrm>
          <a:prstGeom prst="rect">
            <a:avLst/>
          </a:prstGeom>
          <a:noFill/>
        </p:spPr>
        <p:txBody>
          <a:bodyPr wrap="square" rtlCol="0">
            <a:spAutoFit/>
          </a:bodyPr>
          <a:lstStyle/>
          <a:p>
            <a:r>
              <a:rPr lang="uk-UA" b="1" dirty="0" smtClean="0">
                <a:solidFill>
                  <a:srgbClr val="002060"/>
                </a:solidFill>
              </a:rPr>
              <a:t>Дослідження ГМТ вершин параболи при зміні параметра </a:t>
            </a:r>
            <a:r>
              <a:rPr lang="en-US" b="1" dirty="0" smtClean="0">
                <a:solidFill>
                  <a:srgbClr val="002060"/>
                </a:solidFill>
              </a:rPr>
              <a:t> c</a:t>
            </a:r>
            <a:r>
              <a:rPr lang="uk-UA" b="1" dirty="0" smtClean="0">
                <a:solidFill>
                  <a:srgbClr val="002060"/>
                </a:solidFill>
              </a:rPr>
              <a:t> (при сталих параметрах </a:t>
            </a:r>
            <a:r>
              <a:rPr lang="en-US" b="1" dirty="0" smtClean="0">
                <a:solidFill>
                  <a:srgbClr val="002060"/>
                </a:solidFill>
              </a:rPr>
              <a:t>a </a:t>
            </a:r>
            <a:r>
              <a:rPr lang="uk-UA" b="1" dirty="0" smtClean="0">
                <a:solidFill>
                  <a:srgbClr val="002060"/>
                </a:solidFill>
              </a:rPr>
              <a:t>і </a:t>
            </a:r>
            <a:r>
              <a:rPr lang="en-US" b="1" dirty="0" smtClean="0">
                <a:solidFill>
                  <a:srgbClr val="002060"/>
                </a:solidFill>
              </a:rPr>
              <a:t>b</a:t>
            </a:r>
            <a:r>
              <a:rPr lang="uk-UA" b="1" dirty="0" smtClean="0">
                <a:solidFill>
                  <a:srgbClr val="002060"/>
                </a:solidFill>
              </a:rPr>
              <a:t>). </a:t>
            </a:r>
            <a:endParaRPr lang="ru-RU" b="1" dirty="0">
              <a:solidFill>
                <a:srgbClr val="002060"/>
              </a:solidFill>
            </a:endParaRPr>
          </a:p>
        </p:txBody>
      </p:sp>
      <p:pic>
        <p:nvPicPr>
          <p:cNvPr id="24578" name="Picture 2"/>
          <p:cNvPicPr>
            <a:picLocks noChangeAspect="1" noChangeArrowheads="1"/>
          </p:cNvPicPr>
          <p:nvPr/>
        </p:nvPicPr>
        <p:blipFill>
          <a:blip r:embed="rId2"/>
          <a:srcRect/>
          <a:stretch>
            <a:fillRect/>
          </a:stretch>
        </p:blipFill>
        <p:spPr bwMode="auto">
          <a:xfrm>
            <a:off x="1" y="1371600"/>
            <a:ext cx="9144000" cy="3942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Висновки і пропозиції.</a:t>
            </a:r>
            <a:endParaRPr lang="ru-RU" sz="3200" b="1" dirty="0">
              <a:solidFill>
                <a:srgbClr val="002060"/>
              </a:solidFill>
            </a:endParaRPr>
          </a:p>
        </p:txBody>
      </p:sp>
      <p:sp>
        <p:nvSpPr>
          <p:cNvPr id="4" name="TextBox 3"/>
          <p:cNvSpPr txBox="1"/>
          <p:nvPr/>
        </p:nvSpPr>
        <p:spPr>
          <a:xfrm>
            <a:off x="0" y="2209800"/>
            <a:ext cx="9144000" cy="1754326"/>
          </a:xfrm>
          <a:prstGeom prst="rect">
            <a:avLst/>
          </a:prstGeom>
          <a:solidFill>
            <a:srgbClr val="FFC000"/>
          </a:solidFill>
        </p:spPr>
        <p:txBody>
          <a:bodyPr wrap="square" rtlCol="0">
            <a:spAutoFit/>
          </a:bodyPr>
          <a:lstStyle/>
          <a:p>
            <a:r>
              <a:rPr lang="uk-UA" b="1" dirty="0" smtClean="0">
                <a:solidFill>
                  <a:srgbClr val="002060"/>
                </a:solidFill>
              </a:rPr>
              <a:t>Для кожної теми курсу математики бажано будувати </a:t>
            </a:r>
            <a:r>
              <a:rPr lang="uk-UA" b="1" dirty="0" err="1" smtClean="0">
                <a:solidFill>
                  <a:srgbClr val="002060"/>
                </a:solidFill>
              </a:rPr>
              <a:t>“Експертну</a:t>
            </a:r>
            <a:r>
              <a:rPr lang="uk-UA" b="1" dirty="0" smtClean="0">
                <a:solidFill>
                  <a:srgbClr val="002060"/>
                </a:solidFill>
              </a:rPr>
              <a:t> </a:t>
            </a:r>
            <a:r>
              <a:rPr lang="uk-UA" b="1" dirty="0" err="1" smtClean="0">
                <a:solidFill>
                  <a:srgbClr val="002060"/>
                </a:solidFill>
              </a:rPr>
              <a:t>систему”</a:t>
            </a:r>
            <a:r>
              <a:rPr lang="uk-UA" b="1" dirty="0" smtClean="0">
                <a:solidFill>
                  <a:srgbClr val="002060"/>
                </a:solidFill>
              </a:rPr>
              <a:t>  (комп'ютерну модель предметної області) для автоматичного (автоматизованого) розв'язування якомога більш широкого  класу задач за даною темою з метою:</a:t>
            </a:r>
          </a:p>
          <a:p>
            <a:pPr marL="342900" indent="-342900">
              <a:buAutoNum type="arabicPeriod"/>
            </a:pPr>
            <a:r>
              <a:rPr lang="uk-UA" b="1" dirty="0" smtClean="0">
                <a:solidFill>
                  <a:srgbClr val="002060"/>
                </a:solidFill>
              </a:rPr>
              <a:t>Наближеного (точного) розв'язування задач (бажано з оцінкою похибки обчислень)</a:t>
            </a:r>
          </a:p>
          <a:p>
            <a:pPr marL="342900" indent="-342900">
              <a:buAutoNum type="arabicPeriod"/>
            </a:pPr>
            <a:r>
              <a:rPr lang="uk-UA" b="1" dirty="0" smtClean="0">
                <a:solidFill>
                  <a:srgbClr val="002060"/>
                </a:solidFill>
              </a:rPr>
              <a:t>Пошуку </a:t>
            </a:r>
            <a:r>
              <a:rPr lang="uk-UA" b="1" dirty="0" smtClean="0">
                <a:solidFill>
                  <a:srgbClr val="002060"/>
                </a:solidFill>
              </a:rPr>
              <a:t>закономірностей і формування гіпотез</a:t>
            </a:r>
          </a:p>
          <a:p>
            <a:pPr marL="342900" indent="-342900">
              <a:buAutoNum type="arabicPeriod"/>
            </a:pPr>
            <a:r>
              <a:rPr lang="uk-UA" b="1" dirty="0" smtClean="0">
                <a:solidFill>
                  <a:srgbClr val="002060"/>
                </a:solidFill>
              </a:rPr>
              <a:t>Експериментального </a:t>
            </a:r>
            <a:r>
              <a:rPr lang="uk-UA" b="1" dirty="0" smtClean="0">
                <a:solidFill>
                  <a:srgbClr val="002060"/>
                </a:solidFill>
              </a:rPr>
              <a:t>підтвердження </a:t>
            </a:r>
            <a:r>
              <a:rPr lang="uk-UA" b="1" dirty="0" smtClean="0">
                <a:solidFill>
                  <a:srgbClr val="002060"/>
                </a:solidFill>
              </a:rPr>
              <a:t>гіпотез/побудови </a:t>
            </a:r>
            <a:r>
              <a:rPr lang="uk-UA" b="1" dirty="0" smtClean="0">
                <a:solidFill>
                  <a:srgbClr val="002060"/>
                </a:solidFill>
              </a:rPr>
              <a:t>контрприкладів</a:t>
            </a:r>
            <a:endParaRPr lang="ru-RU" dirty="0"/>
          </a:p>
        </p:txBody>
      </p:sp>
      <p:sp>
        <p:nvSpPr>
          <p:cNvPr id="6" name="TextBox 5"/>
          <p:cNvSpPr txBox="1"/>
          <p:nvPr/>
        </p:nvSpPr>
        <p:spPr>
          <a:xfrm>
            <a:off x="0" y="4549676"/>
            <a:ext cx="9144000" cy="2585323"/>
          </a:xfrm>
          <a:prstGeom prst="rect">
            <a:avLst/>
          </a:prstGeom>
          <a:solidFill>
            <a:srgbClr val="FFC000"/>
          </a:solidFill>
        </p:spPr>
        <p:txBody>
          <a:bodyPr wrap="square" rtlCol="0">
            <a:spAutoFit/>
          </a:bodyPr>
          <a:lstStyle/>
          <a:p>
            <a:r>
              <a:rPr lang="uk-UA" b="1" dirty="0" smtClean="0">
                <a:solidFill>
                  <a:srgbClr val="002060"/>
                </a:solidFill>
              </a:rPr>
              <a:t>Важливість самостійної побудови компютерних моделей (Експертних систем) за схемою  усталеної технології розробки проектів:</a:t>
            </a:r>
          </a:p>
          <a:p>
            <a:pPr marL="342900" indent="-342900">
              <a:buAutoNum type="arabicPeriod"/>
            </a:pPr>
            <a:r>
              <a:rPr lang="uk-UA" b="1" dirty="0" smtClean="0">
                <a:solidFill>
                  <a:srgbClr val="002060"/>
                </a:solidFill>
              </a:rPr>
              <a:t>Постановка задачі  (ТЕО)</a:t>
            </a:r>
          </a:p>
          <a:p>
            <a:pPr marL="342900" indent="-342900">
              <a:buAutoNum type="arabicPeriod"/>
            </a:pPr>
            <a:r>
              <a:rPr lang="uk-UA" b="1" dirty="0" smtClean="0">
                <a:solidFill>
                  <a:srgbClr val="002060"/>
                </a:solidFill>
              </a:rPr>
              <a:t>Проектування моделі (Технічне проектування (ТП)) </a:t>
            </a:r>
          </a:p>
          <a:p>
            <a:pPr marL="342900" indent="-342900">
              <a:buAutoNum type="arabicPeriod"/>
            </a:pPr>
            <a:r>
              <a:rPr lang="uk-UA" b="1" dirty="0" smtClean="0">
                <a:solidFill>
                  <a:srgbClr val="002060"/>
                </a:solidFill>
              </a:rPr>
              <a:t>Побудова моделі (Робоче проектування (РП))</a:t>
            </a:r>
          </a:p>
          <a:p>
            <a:pPr marL="342900" indent="-342900">
              <a:buAutoNum type="arabicPeriod"/>
            </a:pPr>
            <a:r>
              <a:rPr lang="uk-UA" b="1" dirty="0" smtClean="0">
                <a:solidFill>
                  <a:srgbClr val="002060"/>
                </a:solidFill>
              </a:rPr>
              <a:t>Верифікація моделі  (Опитна експлуатація (ОЕ))</a:t>
            </a:r>
          </a:p>
          <a:p>
            <a:pPr marL="342900" indent="-342900">
              <a:buAutoNum type="arabicPeriod"/>
            </a:pPr>
            <a:r>
              <a:rPr lang="uk-UA" b="1" dirty="0" smtClean="0">
                <a:solidFill>
                  <a:srgbClr val="002060"/>
                </a:solidFill>
              </a:rPr>
              <a:t>Доопрацювання моделі  і інформаційний супровід (ТРП)  </a:t>
            </a:r>
          </a:p>
          <a:p>
            <a:pPr marL="342900" indent="-342900">
              <a:buAutoNum type="arabicPeriod"/>
            </a:pPr>
            <a:endParaRPr lang="uk-UA" dirty="0" smtClean="0"/>
          </a:p>
          <a:p>
            <a:r>
              <a:rPr lang="uk-UA" dirty="0" smtClean="0"/>
              <a:t>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228600"/>
            <a:ext cx="8915400" cy="584775"/>
          </a:xfrm>
          <a:prstGeom prst="rect">
            <a:avLst/>
          </a:prstGeom>
          <a:noFill/>
        </p:spPr>
        <p:txBody>
          <a:bodyPr wrap="square" rtlCol="0">
            <a:spAutoFit/>
          </a:bodyPr>
          <a:lstStyle/>
          <a:p>
            <a:r>
              <a:rPr lang="uk-UA" sz="3200" b="1" dirty="0" err="1" smtClean="0">
                <a:solidFill>
                  <a:srgbClr val="002060"/>
                </a:solidFill>
              </a:rPr>
              <a:t>“Експертні</a:t>
            </a:r>
            <a:r>
              <a:rPr lang="uk-UA" sz="3200" b="1" dirty="0" smtClean="0">
                <a:solidFill>
                  <a:srgbClr val="002060"/>
                </a:solidFill>
              </a:rPr>
              <a:t> </a:t>
            </a:r>
            <a:r>
              <a:rPr lang="uk-UA" sz="3200" b="1" dirty="0" err="1" smtClean="0">
                <a:solidFill>
                  <a:srgbClr val="002060"/>
                </a:solidFill>
              </a:rPr>
              <a:t>системи”</a:t>
            </a:r>
            <a:r>
              <a:rPr lang="uk-UA" sz="3200" b="1" dirty="0" smtClean="0">
                <a:solidFill>
                  <a:srgbClr val="002060"/>
                </a:solidFill>
              </a:rPr>
              <a:t>:  Функція </a:t>
            </a:r>
            <a:r>
              <a:rPr lang="en-US" sz="3200" b="1" dirty="0" smtClean="0">
                <a:solidFill>
                  <a:srgbClr val="002060"/>
                </a:solidFill>
              </a:rPr>
              <a:t>y= k(x-</a:t>
            </a:r>
            <a:r>
              <a:rPr lang="en-US" sz="3200" b="1" dirty="0" err="1" smtClean="0">
                <a:solidFill>
                  <a:srgbClr val="002060"/>
                </a:solidFill>
              </a:rPr>
              <a:t>x0</a:t>
            </a:r>
            <a:r>
              <a:rPr lang="en-US" sz="3200" b="1" dirty="0" smtClean="0">
                <a:solidFill>
                  <a:srgbClr val="002060"/>
                </a:solidFill>
              </a:rPr>
              <a:t>)^2 +</a:t>
            </a:r>
            <a:r>
              <a:rPr lang="en-US" sz="3200" b="1" dirty="0" err="1" smtClean="0">
                <a:solidFill>
                  <a:srgbClr val="002060"/>
                </a:solidFill>
              </a:rPr>
              <a:t>y0</a:t>
            </a:r>
            <a:r>
              <a:rPr lang="en-US" sz="3200" b="1" dirty="0" smtClean="0">
                <a:solidFill>
                  <a:srgbClr val="002060"/>
                </a:solidFill>
              </a:rPr>
              <a:t> </a:t>
            </a:r>
            <a:endParaRPr lang="ru-RU" sz="3200" b="1" dirty="0">
              <a:solidFill>
                <a:srgbClr val="002060"/>
              </a:solidFill>
            </a:endParaRPr>
          </a:p>
        </p:txBody>
      </p:sp>
      <p:sp>
        <p:nvSpPr>
          <p:cNvPr id="6" name="TextBox 5"/>
          <p:cNvSpPr txBox="1"/>
          <p:nvPr/>
        </p:nvSpPr>
        <p:spPr>
          <a:xfrm>
            <a:off x="0" y="5657671"/>
            <a:ext cx="9144000" cy="1200329"/>
          </a:xfrm>
          <a:prstGeom prst="rect">
            <a:avLst/>
          </a:prstGeom>
          <a:noFill/>
        </p:spPr>
        <p:txBody>
          <a:bodyPr wrap="square" rtlCol="0">
            <a:spAutoFit/>
          </a:bodyPr>
          <a:lstStyle/>
          <a:p>
            <a:r>
              <a:rPr lang="uk-UA" b="1" dirty="0" smtClean="0">
                <a:solidFill>
                  <a:srgbClr val="002060"/>
                </a:solidFill>
              </a:rPr>
              <a:t>Експертна система -</a:t>
            </a:r>
            <a:r>
              <a:rPr lang="en-US" b="1" dirty="0" smtClean="0">
                <a:solidFill>
                  <a:srgbClr val="002060"/>
                </a:solidFill>
              </a:rPr>
              <a:t> 2</a:t>
            </a:r>
            <a:r>
              <a:rPr lang="uk-UA" b="1" dirty="0" smtClean="0">
                <a:solidFill>
                  <a:srgbClr val="002060"/>
                </a:solidFill>
              </a:rPr>
              <a:t> для квадратних парабол, що задані координатами вершини параболи </a:t>
            </a:r>
            <a:r>
              <a:rPr lang="en-US" b="1" dirty="0" smtClean="0">
                <a:solidFill>
                  <a:srgbClr val="002060"/>
                </a:solidFill>
              </a:rPr>
              <a:t>P</a:t>
            </a:r>
            <a:r>
              <a:rPr lang="uk-UA" b="1" dirty="0" smtClean="0">
                <a:solidFill>
                  <a:srgbClr val="002060"/>
                </a:solidFill>
              </a:rPr>
              <a:t>(</a:t>
            </a:r>
            <a:r>
              <a:rPr lang="en-US" b="1" dirty="0" err="1" smtClean="0">
                <a:solidFill>
                  <a:srgbClr val="002060"/>
                </a:solidFill>
              </a:rPr>
              <a:t>x0</a:t>
            </a:r>
            <a:r>
              <a:rPr lang="en-US" b="1" dirty="0" smtClean="0">
                <a:solidFill>
                  <a:srgbClr val="002060"/>
                </a:solidFill>
              </a:rPr>
              <a:t>, </a:t>
            </a:r>
            <a:r>
              <a:rPr lang="en-US" b="1" dirty="0" err="1" smtClean="0">
                <a:solidFill>
                  <a:srgbClr val="002060"/>
                </a:solidFill>
              </a:rPr>
              <a:t>y0</a:t>
            </a:r>
            <a:r>
              <a:rPr lang="uk-UA" b="1" dirty="0" smtClean="0">
                <a:solidFill>
                  <a:srgbClr val="002060"/>
                </a:solidFill>
              </a:rPr>
              <a:t>)</a:t>
            </a:r>
            <a:r>
              <a:rPr lang="en-US" b="1" dirty="0" smtClean="0">
                <a:solidFill>
                  <a:srgbClr val="002060"/>
                </a:solidFill>
              </a:rPr>
              <a:t> </a:t>
            </a:r>
            <a:r>
              <a:rPr lang="uk-UA" b="1" dirty="0" smtClean="0">
                <a:solidFill>
                  <a:srgbClr val="002060"/>
                </a:solidFill>
              </a:rPr>
              <a:t>і коефіцієнтом </a:t>
            </a:r>
            <a:r>
              <a:rPr lang="en-US" b="1" dirty="0" smtClean="0">
                <a:solidFill>
                  <a:srgbClr val="002060"/>
                </a:solidFill>
              </a:rPr>
              <a:t>k </a:t>
            </a:r>
            <a:r>
              <a:rPr lang="uk-UA" b="1" dirty="0" smtClean="0">
                <a:solidFill>
                  <a:srgbClr val="002060"/>
                </a:solidFill>
              </a:rPr>
              <a:t>– розтягом  </a:t>
            </a:r>
            <a:r>
              <a:rPr lang="en-US" b="1" dirty="0" smtClean="0">
                <a:solidFill>
                  <a:srgbClr val="002060"/>
                </a:solidFill>
              </a:rPr>
              <a:t>k </a:t>
            </a:r>
            <a:r>
              <a:rPr lang="uk-UA" b="1" dirty="0" err="1" smtClean="0">
                <a:solidFill>
                  <a:srgbClr val="002060"/>
                </a:solidFill>
              </a:rPr>
              <a:t>“канонічної</a:t>
            </a:r>
            <a:r>
              <a:rPr lang="uk-UA" b="1" dirty="0" smtClean="0">
                <a:solidFill>
                  <a:srgbClr val="002060"/>
                </a:solidFill>
              </a:rPr>
              <a:t> </a:t>
            </a:r>
            <a:r>
              <a:rPr lang="uk-UA" b="1" dirty="0" err="1" smtClean="0">
                <a:solidFill>
                  <a:srgbClr val="002060"/>
                </a:solidFill>
              </a:rPr>
              <a:t>параболи”</a:t>
            </a:r>
            <a:r>
              <a:rPr lang="uk-UA" b="1" dirty="0" smtClean="0">
                <a:solidFill>
                  <a:srgbClr val="002060"/>
                </a:solidFill>
              </a:rPr>
              <a:t> </a:t>
            </a:r>
            <a:r>
              <a:rPr lang="en-US" b="1" dirty="0" smtClean="0">
                <a:solidFill>
                  <a:srgbClr val="002060"/>
                </a:solidFill>
              </a:rPr>
              <a:t>y=</a:t>
            </a:r>
            <a:r>
              <a:rPr lang="en-US" b="1" dirty="0" err="1" smtClean="0">
                <a:solidFill>
                  <a:srgbClr val="002060"/>
                </a:solidFill>
              </a:rPr>
              <a:t>x^2</a:t>
            </a:r>
            <a:r>
              <a:rPr lang="uk-UA" b="1" dirty="0" smtClean="0">
                <a:solidFill>
                  <a:srgbClr val="002060"/>
                </a:solidFill>
              </a:rPr>
              <a:t>.</a:t>
            </a:r>
          </a:p>
          <a:p>
            <a:r>
              <a:rPr lang="uk-UA" b="1" dirty="0" smtClean="0">
                <a:solidFill>
                  <a:srgbClr val="002060"/>
                </a:solidFill>
              </a:rPr>
              <a:t>При зміні параметрів параболи за допомогою рухомих базових точок на осі </a:t>
            </a:r>
            <a:r>
              <a:rPr lang="en-US" b="1" dirty="0" smtClean="0">
                <a:solidFill>
                  <a:srgbClr val="002060"/>
                </a:solidFill>
              </a:rPr>
              <a:t> OX</a:t>
            </a:r>
            <a:r>
              <a:rPr lang="uk-UA" b="1" dirty="0" smtClean="0">
                <a:solidFill>
                  <a:srgbClr val="002060"/>
                </a:solidFill>
              </a:rPr>
              <a:t> графік автоматично перерисовується, як і значення параметрів параболи на панелі справа.</a:t>
            </a:r>
            <a:endParaRPr lang="ru-RU" b="1" dirty="0">
              <a:solidFill>
                <a:srgbClr val="002060"/>
              </a:solidFill>
            </a:endParaRPr>
          </a:p>
        </p:txBody>
      </p:sp>
      <p:pic>
        <p:nvPicPr>
          <p:cNvPr id="25602" name="Picture 2"/>
          <p:cNvPicPr>
            <a:picLocks noChangeAspect="1" noChangeArrowheads="1"/>
          </p:cNvPicPr>
          <p:nvPr/>
        </p:nvPicPr>
        <p:blipFill>
          <a:blip r:embed="rId2"/>
          <a:srcRect/>
          <a:stretch>
            <a:fillRect/>
          </a:stretch>
        </p:blipFill>
        <p:spPr bwMode="auto">
          <a:xfrm>
            <a:off x="-28874" y="1219200"/>
            <a:ext cx="9172874" cy="395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646331"/>
          </a:xfrm>
          <a:prstGeom prst="rect">
            <a:avLst/>
          </a:prstGeom>
          <a:noFill/>
        </p:spPr>
        <p:txBody>
          <a:bodyPr wrap="square" rtlCol="0">
            <a:spAutoFit/>
          </a:bodyPr>
          <a:lstStyle/>
          <a:p>
            <a:pPr algn="ctr"/>
            <a:r>
              <a:rPr lang="uk-UA" b="1" dirty="0" smtClean="0">
                <a:solidFill>
                  <a:srgbClr val="002060"/>
                </a:solidFill>
              </a:rPr>
              <a:t>Дослідження форми струменю води у фонтані </a:t>
            </a:r>
            <a:r>
              <a:rPr lang="uk-UA" b="1" dirty="0" err="1" smtClean="0">
                <a:solidFill>
                  <a:srgbClr val="002060"/>
                </a:solidFill>
              </a:rPr>
              <a:t>Мерлін</a:t>
            </a:r>
            <a:r>
              <a:rPr lang="uk-UA" b="1" dirty="0" smtClean="0">
                <a:solidFill>
                  <a:srgbClr val="002060"/>
                </a:solidFill>
              </a:rPr>
              <a:t> на мосту в Сінгапурі </a:t>
            </a:r>
            <a:br>
              <a:rPr lang="uk-UA" b="1" dirty="0" smtClean="0">
                <a:solidFill>
                  <a:srgbClr val="002060"/>
                </a:solidFill>
              </a:rPr>
            </a:br>
            <a:r>
              <a:rPr lang="uk-UA" b="1" dirty="0" smtClean="0">
                <a:solidFill>
                  <a:srgbClr val="002060"/>
                </a:solidFill>
              </a:rPr>
              <a:t>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pic>
        <p:nvPicPr>
          <p:cNvPr id="5" name="Рисунок 4"/>
          <p:cNvPicPr/>
          <p:nvPr/>
        </p:nvPicPr>
        <p:blipFill>
          <a:blip r:embed="rId2"/>
          <a:srcRect/>
          <a:stretch>
            <a:fillRect/>
          </a:stretch>
        </p:blipFill>
        <p:spPr bwMode="auto">
          <a:xfrm>
            <a:off x="0" y="1524000"/>
            <a:ext cx="9144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646331"/>
          </a:xfrm>
          <a:prstGeom prst="rect">
            <a:avLst/>
          </a:prstGeom>
          <a:noFill/>
        </p:spPr>
        <p:txBody>
          <a:bodyPr wrap="square" rtlCol="0">
            <a:spAutoFit/>
          </a:bodyPr>
          <a:lstStyle/>
          <a:p>
            <a:pPr algn="ctr"/>
            <a:r>
              <a:rPr lang="uk-UA" b="1" dirty="0" smtClean="0">
                <a:solidFill>
                  <a:srgbClr val="002060"/>
                </a:solidFill>
              </a:rPr>
              <a:t>Дослідження форми струменю води у співочому фонтані Барселони (Іспанія) 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pic>
        <p:nvPicPr>
          <p:cNvPr id="6" name="Рисунок 5"/>
          <p:cNvPicPr/>
          <p:nvPr/>
        </p:nvPicPr>
        <p:blipFill>
          <a:blip r:embed="rId2"/>
          <a:srcRect/>
          <a:stretch>
            <a:fillRect/>
          </a:stretch>
        </p:blipFill>
        <p:spPr bwMode="auto">
          <a:xfrm>
            <a:off x="0" y="1447800"/>
            <a:ext cx="9144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4114800" y="914400"/>
            <a:ext cx="5029200" cy="5943600"/>
          </a:xfrm>
          <a:prstGeom prst="rect">
            <a:avLst/>
          </a:prstGeom>
        </p:spPr>
        <p:txBody>
          <a:bodyPr vert="horz" lIns="91440" tIns="45720" rIns="91440" bIns="45720" rtlCol="0">
            <a:normAutofit/>
          </a:bodyPr>
          <a:lstStyle/>
          <a:p>
            <a:pPr lvl="0" algn="ctr">
              <a:spcBef>
                <a:spcPct val="20000"/>
              </a:spcBef>
            </a:pPr>
            <a:r>
              <a:rPr lang="uk-UA" sz="1600" b="1" dirty="0" smtClean="0">
                <a:solidFill>
                  <a:srgbClr val="002060"/>
                </a:solidFill>
              </a:rPr>
              <a:t>Ця захоплююча розвідка досліджує фундаментальний парадокс закономірностей природного світу, в якому симетричні причини ведуть до асиметричних наслідків. </a:t>
            </a:r>
          </a:p>
          <a:p>
            <a:pPr lvl="0" algn="ctr">
              <a:spcBef>
                <a:spcPct val="20000"/>
              </a:spcBef>
            </a:pPr>
            <a:r>
              <a:rPr lang="uk-UA" sz="1600" b="1" dirty="0" smtClean="0">
                <a:solidFill>
                  <a:srgbClr val="002060"/>
                </a:solidFill>
              </a:rPr>
              <a:t>Менші та більші візерунки - структура субатомних частинок, смуги тигра, форми хмар та вібрації зірок - створюються внаслідок порушеної симетрії. Це доступне дослідження фізичного та біологічного світу використовує математичне поняття симетрії для розгляду найглибших питань сучасної фізики.</a:t>
            </a:r>
          </a:p>
          <a:p>
            <a:pPr lvl="0" algn="ctr">
              <a:spcBef>
                <a:spcPct val="20000"/>
              </a:spcBef>
            </a:pPr>
            <a:r>
              <a:rPr lang="uk-UA" sz="1600" b="1" dirty="0" smtClean="0">
                <a:solidFill>
                  <a:srgbClr val="002060"/>
                </a:solidFill>
              </a:rPr>
              <a:t>Активний популяризатор математики, Ян Стюарт - професор університету та колишній оглядач рубрики "Математичні ігри" </a:t>
            </a:r>
            <a:r>
              <a:rPr lang="uk-UA" sz="1600" b="1" dirty="0" err="1" smtClean="0">
                <a:solidFill>
                  <a:srgbClr val="002060"/>
                </a:solidFill>
              </a:rPr>
              <a:t>Scientific</a:t>
            </a:r>
            <a:r>
              <a:rPr lang="uk-UA" sz="1600" b="1" dirty="0" smtClean="0">
                <a:solidFill>
                  <a:srgbClr val="002060"/>
                </a:solidFill>
              </a:rPr>
              <a:t> </a:t>
            </a:r>
            <a:r>
              <a:rPr lang="uk-UA" sz="1600" b="1" dirty="0" err="1" smtClean="0">
                <a:solidFill>
                  <a:srgbClr val="002060"/>
                </a:solidFill>
              </a:rPr>
              <a:t>American</a:t>
            </a:r>
            <a:r>
              <a:rPr lang="uk-UA" sz="1600" b="1" dirty="0" smtClean="0">
                <a:solidFill>
                  <a:srgbClr val="002060"/>
                </a:solidFill>
              </a:rPr>
              <a:t>. Мартін Голубицький - заслужений професор математики та фізичних наук в Університеті штату Огайо, де він працює директором Інституту математичних біологічних наук. </a:t>
            </a:r>
          </a:p>
          <a:p>
            <a:pPr lvl="0" algn="ctr">
              <a:spcBef>
                <a:spcPct val="20000"/>
              </a:spcBef>
            </a:pPr>
            <a:r>
              <a:rPr lang="uk-UA" sz="1600" b="1" dirty="0" smtClean="0">
                <a:solidFill>
                  <a:srgbClr val="002060"/>
                </a:solidFill>
              </a:rPr>
              <a:t>Обидва автори поділяють інтерес до застосування нових математичних ідей до наукових проблем. </a:t>
            </a:r>
          </a:p>
          <a:p>
            <a:pPr lvl="0" algn="ctr">
              <a:spcBef>
                <a:spcPct val="20000"/>
              </a:spcBef>
            </a:pPr>
            <a:r>
              <a:rPr lang="uk-UA" sz="1600" b="1" dirty="0" smtClean="0">
                <a:solidFill>
                  <a:srgbClr val="002060"/>
                </a:solidFill>
              </a:rPr>
              <a:t>Понад 120 рисунків ілюструють їх яскравий огляд взаємодії симетрії з динамікою та математичної єдності закономірностей природи.</a:t>
            </a:r>
            <a:endParaRPr kumimoji="0" lang="uk-UA" sz="1600" b="1" i="0" u="none" strike="noStrike" kern="1200" cap="none" spc="0" normalizeH="0" baseline="0" dirty="0">
              <a:ln>
                <a:noFill/>
              </a:ln>
              <a:solidFill>
                <a:srgbClr val="002060"/>
              </a:solidFill>
              <a:effectLst/>
              <a:uLnTx/>
              <a:uFillTx/>
              <a:latin typeface="+mn-lt"/>
              <a:ea typeface="+mn-ea"/>
              <a:cs typeface="+mn-cs"/>
            </a:endParaRPr>
          </a:p>
        </p:txBody>
      </p:sp>
      <p:pic>
        <p:nvPicPr>
          <p:cNvPr id="4099" name="Picture 3"/>
          <p:cNvPicPr>
            <a:picLocks noChangeAspect="1" noChangeArrowheads="1"/>
          </p:cNvPicPr>
          <p:nvPr/>
        </p:nvPicPr>
        <p:blipFill>
          <a:blip r:embed="rId2"/>
          <a:srcRect/>
          <a:stretch>
            <a:fillRect/>
          </a:stretch>
        </p:blipFill>
        <p:spPr bwMode="auto">
          <a:xfrm>
            <a:off x="0" y="875891"/>
            <a:ext cx="3733799" cy="5982109"/>
          </a:xfrm>
          <a:prstGeom prst="rect">
            <a:avLst/>
          </a:prstGeom>
          <a:noFill/>
          <a:ln w="9525">
            <a:noFill/>
            <a:miter lim="800000"/>
            <a:headEnd/>
            <a:tailEnd/>
          </a:ln>
          <a:effectLst/>
        </p:spPr>
      </p:pic>
      <p:sp>
        <p:nvSpPr>
          <p:cNvPr id="8" name="Заголовок 7"/>
          <p:cNvSpPr>
            <a:spLocks noGrp="1"/>
          </p:cNvSpPr>
          <p:nvPr>
            <p:ph type="ctrTitle"/>
          </p:nvPr>
        </p:nvSpPr>
        <p:spPr>
          <a:xfrm>
            <a:off x="0" y="1"/>
            <a:ext cx="9144000" cy="838199"/>
          </a:xfrm>
          <a:solidFill>
            <a:schemeClr val="accent5">
              <a:lumMod val="20000"/>
              <a:lumOff val="80000"/>
            </a:schemeClr>
          </a:solidFill>
        </p:spPr>
        <p:txBody>
          <a:bodyPr>
            <a:normAutofit fontScale="90000"/>
          </a:bodyPr>
          <a:lstStyle/>
          <a:p>
            <a:r>
              <a:rPr lang="uk-UA" sz="3600" b="1" dirty="0" err="1" smtClean="0">
                <a:solidFill>
                  <a:srgbClr val="002060"/>
                </a:solidFill>
              </a:rPr>
              <a:t>Уражаюча</a:t>
            </a:r>
            <a:r>
              <a:rPr lang="uk-UA" sz="3600" b="1" dirty="0" smtClean="0">
                <a:solidFill>
                  <a:srgbClr val="002060"/>
                </a:solidFill>
              </a:rPr>
              <a:t> Симетрія. Чи є Бог геометром?</a:t>
            </a:r>
            <a:br>
              <a:rPr lang="uk-UA" sz="3600" b="1" dirty="0" smtClean="0">
                <a:solidFill>
                  <a:srgbClr val="002060"/>
                </a:solidFill>
              </a:rPr>
            </a:br>
            <a:r>
              <a:rPr lang="en-US" sz="1800" dirty="0" smtClean="0">
                <a:solidFill>
                  <a:srgbClr val="002060"/>
                </a:solidFill>
              </a:rPr>
              <a:t> </a:t>
            </a:r>
            <a:r>
              <a:rPr lang="en-US" sz="1800" dirty="0" smtClean="0">
                <a:solidFill>
                  <a:srgbClr val="002060"/>
                </a:solidFill>
                <a:hlinkClick r:id="rId3"/>
              </a:rPr>
              <a:t>https://</a:t>
            </a:r>
            <a:r>
              <a:rPr lang="en-US" sz="1800" dirty="0" err="1" smtClean="0">
                <a:solidFill>
                  <a:srgbClr val="002060"/>
                </a:solidFill>
                <a:hlinkClick r:id="rId3"/>
              </a:rPr>
              <a:t>www.amazon.com</a:t>
            </a:r>
            <a:r>
              <a:rPr lang="en-US" sz="1800" dirty="0" smtClean="0">
                <a:solidFill>
                  <a:srgbClr val="002060"/>
                </a:solidFill>
                <a:hlinkClick r:id="rId3"/>
              </a:rPr>
              <a:t>/Fearful-Symmetry-Geometer-Dover-Mathematics/</a:t>
            </a:r>
            <a:r>
              <a:rPr lang="en-US" sz="1800" dirty="0" err="1" smtClean="0">
                <a:solidFill>
                  <a:srgbClr val="002060"/>
                </a:solidFill>
                <a:hlinkClick r:id="rId3"/>
              </a:rPr>
              <a:t>dp</a:t>
            </a:r>
            <a:r>
              <a:rPr lang="en-US" sz="1800" dirty="0" smtClean="0">
                <a:solidFill>
                  <a:srgbClr val="002060"/>
                </a:solidFill>
                <a:hlinkClick r:id="rId3"/>
              </a:rPr>
              <a:t>/0486477584</a:t>
            </a:r>
            <a:r>
              <a:rPr lang="uk-UA" sz="1800" dirty="0" smtClean="0">
                <a:solidFill>
                  <a:srgbClr val="002060"/>
                </a:solidFill>
              </a:rPr>
              <a:t> </a:t>
            </a:r>
            <a:endParaRPr lang="ru-RU" sz="18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646331"/>
          </a:xfrm>
          <a:prstGeom prst="rect">
            <a:avLst/>
          </a:prstGeom>
          <a:noFill/>
        </p:spPr>
        <p:txBody>
          <a:bodyPr wrap="square" rtlCol="0">
            <a:spAutoFit/>
          </a:bodyPr>
          <a:lstStyle/>
          <a:p>
            <a:pPr algn="ctr"/>
            <a:r>
              <a:rPr lang="uk-UA" b="1" dirty="0" smtClean="0">
                <a:solidFill>
                  <a:srgbClr val="002060"/>
                </a:solidFill>
              </a:rPr>
              <a:t>Дослідження поверхні рідини при обертанні циліндричного сосуду навколо своєї осі симетрії 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pic>
        <p:nvPicPr>
          <p:cNvPr id="5" name="Рисунок 4"/>
          <p:cNvPicPr/>
          <p:nvPr/>
        </p:nvPicPr>
        <p:blipFill>
          <a:blip r:embed="rId2"/>
          <a:srcRect/>
          <a:stretch>
            <a:fillRect/>
          </a:stretch>
        </p:blipFill>
        <p:spPr bwMode="auto">
          <a:xfrm>
            <a:off x="0" y="1600200"/>
            <a:ext cx="9144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646331"/>
          </a:xfrm>
          <a:prstGeom prst="rect">
            <a:avLst/>
          </a:prstGeom>
          <a:noFill/>
        </p:spPr>
        <p:txBody>
          <a:bodyPr wrap="square" rtlCol="0">
            <a:spAutoFit/>
          </a:bodyPr>
          <a:lstStyle/>
          <a:p>
            <a:pPr algn="ctr"/>
            <a:r>
              <a:rPr lang="uk-UA" b="1" dirty="0" smtClean="0">
                <a:solidFill>
                  <a:srgbClr val="002060"/>
                </a:solidFill>
              </a:rPr>
              <a:t>Дослідження форми опор Ейфелевої вежі (Париж) 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pic>
        <p:nvPicPr>
          <p:cNvPr id="6" name="Рисунок 5"/>
          <p:cNvPicPr/>
          <p:nvPr/>
        </p:nvPicPr>
        <p:blipFill>
          <a:blip r:embed="rId2"/>
          <a:srcRect/>
          <a:stretch>
            <a:fillRect/>
          </a:stretch>
        </p:blipFill>
        <p:spPr bwMode="auto">
          <a:xfrm>
            <a:off x="0" y="2057400"/>
            <a:ext cx="9144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369332"/>
          </a:xfrm>
          <a:prstGeom prst="rect">
            <a:avLst/>
          </a:prstGeom>
          <a:noFill/>
        </p:spPr>
        <p:txBody>
          <a:bodyPr wrap="square" rtlCol="0">
            <a:spAutoFit/>
          </a:bodyPr>
          <a:lstStyle/>
          <a:p>
            <a:pPr algn="ctr"/>
            <a:r>
              <a:rPr lang="uk-UA" b="1" dirty="0" smtClean="0">
                <a:solidFill>
                  <a:srgbClr val="002060"/>
                </a:solidFill>
              </a:rPr>
              <a:t>Дослідження форми веселки 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pic>
        <p:nvPicPr>
          <p:cNvPr id="5" name="Рисунок 4"/>
          <p:cNvPicPr/>
          <p:nvPr/>
        </p:nvPicPr>
        <p:blipFill>
          <a:blip r:embed="rId2"/>
          <a:srcRect/>
          <a:stretch>
            <a:fillRect/>
          </a:stretch>
        </p:blipFill>
        <p:spPr bwMode="auto">
          <a:xfrm>
            <a:off x="0" y="1752600"/>
            <a:ext cx="9144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1077218"/>
          </a:xfrm>
          <a:prstGeom prst="rect">
            <a:avLst/>
          </a:prstGeom>
          <a:noFill/>
        </p:spPr>
        <p:txBody>
          <a:bodyPr wrap="square" rtlCol="0">
            <a:spAutoFit/>
          </a:bodyPr>
          <a:lstStyle/>
          <a:p>
            <a:pPr algn="ctr"/>
            <a:r>
              <a:rPr lang="uk-UA" sz="3200" b="1" dirty="0" smtClean="0">
                <a:solidFill>
                  <a:srgbClr val="002060"/>
                </a:solidFill>
              </a:rPr>
              <a:t>Дослідження явищ природи з </a:t>
            </a:r>
            <a:br>
              <a:rPr lang="uk-UA" sz="3200" b="1" dirty="0" smtClean="0">
                <a:solidFill>
                  <a:srgbClr val="002060"/>
                </a:solidFill>
              </a:rPr>
            </a:br>
            <a:r>
              <a:rPr lang="uk-UA" sz="3200" b="1" dirty="0" smtClean="0">
                <a:solidFill>
                  <a:srgbClr val="002060"/>
                </a:solidFill>
              </a:rPr>
              <a:t>“ЕС Квадратична </a:t>
            </a:r>
            <a:r>
              <a:rPr lang="uk-UA" sz="3200" b="1" dirty="0" err="1" smtClean="0">
                <a:solidFill>
                  <a:srgbClr val="002060"/>
                </a:solidFill>
              </a:rPr>
              <a:t>функція”</a:t>
            </a:r>
            <a:r>
              <a:rPr lang="uk-UA" sz="3200" b="1" dirty="0" smtClean="0">
                <a:solidFill>
                  <a:srgbClr val="002060"/>
                </a:solidFill>
              </a:rPr>
              <a:t> </a:t>
            </a:r>
            <a:endParaRPr lang="ru-RU" sz="3200" b="1" dirty="0">
              <a:solidFill>
                <a:srgbClr val="002060"/>
              </a:solidFill>
            </a:endParaRPr>
          </a:p>
        </p:txBody>
      </p:sp>
      <p:sp>
        <p:nvSpPr>
          <p:cNvPr id="7" name="TextBox 6"/>
          <p:cNvSpPr txBox="1"/>
          <p:nvPr/>
        </p:nvSpPr>
        <p:spPr>
          <a:xfrm>
            <a:off x="0" y="6211669"/>
            <a:ext cx="9144000" cy="646331"/>
          </a:xfrm>
          <a:prstGeom prst="rect">
            <a:avLst/>
          </a:prstGeom>
          <a:noFill/>
        </p:spPr>
        <p:txBody>
          <a:bodyPr wrap="square" rtlCol="0">
            <a:spAutoFit/>
          </a:bodyPr>
          <a:lstStyle/>
          <a:p>
            <a:pPr algn="ctr"/>
            <a:r>
              <a:rPr lang="uk-UA" b="1" dirty="0" smtClean="0">
                <a:solidFill>
                  <a:srgbClr val="002060"/>
                </a:solidFill>
              </a:rPr>
              <a:t>Приклади теми проектів дослідження явищ природи </a:t>
            </a:r>
            <a:br>
              <a:rPr lang="uk-UA" b="1" dirty="0" smtClean="0">
                <a:solidFill>
                  <a:srgbClr val="002060"/>
                </a:solidFill>
              </a:rPr>
            </a:br>
            <a:r>
              <a:rPr lang="uk-UA" b="1" dirty="0" smtClean="0">
                <a:solidFill>
                  <a:srgbClr val="002060"/>
                </a:solidFill>
              </a:rPr>
              <a:t>за допомогою </a:t>
            </a:r>
            <a:r>
              <a:rPr lang="uk-UA" b="1" dirty="0" err="1" smtClean="0">
                <a:solidFill>
                  <a:srgbClr val="002060"/>
                </a:solidFill>
              </a:rPr>
              <a:t>ЕС</a:t>
            </a:r>
            <a:r>
              <a:rPr lang="uk-UA" b="1" dirty="0" smtClean="0">
                <a:solidFill>
                  <a:srgbClr val="002060"/>
                </a:solidFill>
              </a:rPr>
              <a:t> «Квадратична функція»</a:t>
            </a:r>
            <a:endParaRPr lang="ru-RU" b="1" dirty="0">
              <a:solidFill>
                <a:srgbClr val="002060"/>
              </a:solidFill>
            </a:endParaRPr>
          </a:p>
        </p:txBody>
      </p:sp>
      <p:sp>
        <p:nvSpPr>
          <p:cNvPr id="6" name="TextBox 5"/>
          <p:cNvSpPr txBox="1"/>
          <p:nvPr/>
        </p:nvSpPr>
        <p:spPr>
          <a:xfrm>
            <a:off x="1143000" y="1676400"/>
            <a:ext cx="7162800" cy="4247317"/>
          </a:xfrm>
          <a:prstGeom prst="rect">
            <a:avLst/>
          </a:prstGeom>
          <a:noFill/>
        </p:spPr>
        <p:txBody>
          <a:bodyPr wrap="square" rtlCol="0">
            <a:spAutoFit/>
          </a:bodyPr>
          <a:lstStyle/>
          <a:p>
            <a:pPr lvl="0"/>
            <a:r>
              <a:rPr lang="en-US" b="1" dirty="0" smtClean="0">
                <a:solidFill>
                  <a:srgbClr val="002060"/>
                </a:solidFill>
              </a:rPr>
              <a:t>1.</a:t>
            </a:r>
            <a:r>
              <a:rPr lang="uk-UA" b="1" dirty="0" smtClean="0">
                <a:solidFill>
                  <a:srgbClr val="002060"/>
                </a:solidFill>
              </a:rPr>
              <a:t>Гальмівний шлях авто</a:t>
            </a:r>
            <a:r>
              <a:rPr lang="uk-UA" dirty="0" smtClean="0">
                <a:solidFill>
                  <a:srgbClr val="002060"/>
                </a:solidFill>
              </a:rPr>
              <a:t>:</a:t>
            </a:r>
            <a:br>
              <a:rPr lang="uk-UA" dirty="0" smtClean="0">
                <a:solidFill>
                  <a:srgbClr val="002060"/>
                </a:solidFill>
              </a:rPr>
            </a:br>
            <a:r>
              <a:rPr lang="uk-UA" dirty="0" smtClean="0">
                <a:solidFill>
                  <a:srgbClr val="002060"/>
                </a:solidFill>
              </a:rPr>
              <a:t> , де  – швидкість авто,  – коефіцієнт тертя шин (0,1 – на льоду, 0,7 – якісні шини і якісне покриття),  – прискорення вільного падіння у поверхні Землі.</a:t>
            </a:r>
            <a:endParaRPr lang="ru-RU" dirty="0" smtClean="0">
              <a:solidFill>
                <a:srgbClr val="002060"/>
              </a:solidFill>
            </a:endParaRPr>
          </a:p>
          <a:p>
            <a:pPr lvl="0"/>
            <a:r>
              <a:rPr lang="en-US" b="1" dirty="0" smtClean="0">
                <a:solidFill>
                  <a:srgbClr val="002060"/>
                </a:solidFill>
              </a:rPr>
              <a:t>2. </a:t>
            </a:r>
            <a:r>
              <a:rPr lang="uk-UA" b="1" dirty="0" smtClean="0">
                <a:solidFill>
                  <a:srgbClr val="002060"/>
                </a:solidFill>
              </a:rPr>
              <a:t>Рух астероїду  в околі Землі </a:t>
            </a:r>
            <a:br>
              <a:rPr lang="uk-UA" b="1" dirty="0" smtClean="0">
                <a:solidFill>
                  <a:srgbClr val="002060"/>
                </a:solidFill>
              </a:rPr>
            </a:br>
            <a:r>
              <a:rPr lang="uk-UA" dirty="0" smtClean="0">
                <a:solidFill>
                  <a:srgbClr val="002060"/>
                </a:solidFill>
              </a:rPr>
              <a:t>У залежності від швидкості астероїду і напрямку руху:</a:t>
            </a:r>
            <a:br>
              <a:rPr lang="uk-UA" dirty="0" smtClean="0">
                <a:solidFill>
                  <a:srgbClr val="002060"/>
                </a:solidFill>
              </a:rPr>
            </a:br>
            <a:r>
              <a:rPr lang="uk-UA" dirty="0" smtClean="0">
                <a:solidFill>
                  <a:srgbClr val="002060"/>
                </a:solidFill>
              </a:rPr>
              <a:t>– падіння на Землю</a:t>
            </a:r>
            <a:br>
              <a:rPr lang="uk-UA" dirty="0" smtClean="0">
                <a:solidFill>
                  <a:srgbClr val="002060"/>
                </a:solidFill>
              </a:rPr>
            </a:br>
            <a:r>
              <a:rPr lang="uk-UA" dirty="0" smtClean="0">
                <a:solidFill>
                  <a:srgbClr val="002060"/>
                </a:solidFill>
              </a:rPr>
              <a:t>– «захоплення» – перехід тіла на еліптичну траєкторію</a:t>
            </a:r>
            <a:br>
              <a:rPr lang="uk-UA" dirty="0" smtClean="0">
                <a:solidFill>
                  <a:srgbClr val="002060"/>
                </a:solidFill>
              </a:rPr>
            </a:br>
            <a:r>
              <a:rPr lang="uk-UA" dirty="0" smtClean="0">
                <a:solidFill>
                  <a:srgbClr val="002060"/>
                </a:solidFill>
              </a:rPr>
              <a:t>– параболічна траєкторія</a:t>
            </a:r>
            <a:br>
              <a:rPr lang="uk-UA" dirty="0" smtClean="0">
                <a:solidFill>
                  <a:srgbClr val="002060"/>
                </a:solidFill>
              </a:rPr>
            </a:br>
            <a:r>
              <a:rPr lang="uk-UA" dirty="0" smtClean="0">
                <a:solidFill>
                  <a:srgbClr val="002060"/>
                </a:solidFill>
              </a:rPr>
              <a:t>– гіперболічна траєкторія</a:t>
            </a:r>
            <a:endParaRPr lang="ru-RU" dirty="0" smtClean="0">
              <a:solidFill>
                <a:srgbClr val="002060"/>
              </a:solidFill>
            </a:endParaRPr>
          </a:p>
          <a:p>
            <a:pPr lvl="0"/>
            <a:r>
              <a:rPr lang="en-US" b="1" dirty="0" smtClean="0">
                <a:solidFill>
                  <a:srgbClr val="002060"/>
                </a:solidFill>
              </a:rPr>
              <a:t>3. </a:t>
            </a:r>
            <a:r>
              <a:rPr lang="uk-UA" b="1" dirty="0" smtClean="0">
                <a:solidFill>
                  <a:srgbClr val="002060"/>
                </a:solidFill>
              </a:rPr>
              <a:t>Веселка:</a:t>
            </a:r>
            <a:br>
              <a:rPr lang="uk-UA" b="1" dirty="0" smtClean="0">
                <a:solidFill>
                  <a:srgbClr val="002060"/>
                </a:solidFill>
              </a:rPr>
            </a:br>
            <a:r>
              <a:rPr lang="uk-UA" dirty="0" smtClean="0">
                <a:solidFill>
                  <a:srgbClr val="002060"/>
                </a:solidFill>
              </a:rPr>
              <a:t>– дослідження форми веселки (за фотографіями) </a:t>
            </a:r>
            <a:br>
              <a:rPr lang="uk-UA" dirty="0" smtClean="0">
                <a:solidFill>
                  <a:srgbClr val="002060"/>
                </a:solidFill>
              </a:rPr>
            </a:br>
            <a:r>
              <a:rPr lang="uk-UA" dirty="0" smtClean="0">
                <a:solidFill>
                  <a:srgbClr val="002060"/>
                </a:solidFill>
              </a:rPr>
              <a:t>– пояснення природи веселки</a:t>
            </a:r>
            <a:br>
              <a:rPr lang="uk-UA" dirty="0" smtClean="0">
                <a:solidFill>
                  <a:srgbClr val="002060"/>
                </a:solidFill>
              </a:rPr>
            </a:br>
            <a:r>
              <a:rPr lang="uk-UA" dirty="0" smtClean="0">
                <a:solidFill>
                  <a:srgbClr val="002060"/>
                </a:solidFill>
              </a:rPr>
              <a:t>– моделювання явища веселки</a:t>
            </a:r>
            <a:endParaRPr lang="ru-RU" dirty="0" smtClean="0">
              <a:solidFill>
                <a:srgbClr val="002060"/>
              </a:solidFill>
            </a:endParaRPr>
          </a:p>
          <a:p>
            <a:endParaRPr lang="ru-RU" dirty="0"/>
          </a:p>
        </p:txBody>
      </p:sp>
      <p:pic>
        <p:nvPicPr>
          <p:cNvPr id="22530" name="Picture 2"/>
          <p:cNvPicPr>
            <a:picLocks noChangeAspect="1" noChangeArrowheads="1"/>
          </p:cNvPicPr>
          <p:nvPr/>
        </p:nvPicPr>
        <p:blipFill>
          <a:blip r:embed="rId2"/>
          <a:srcRect/>
          <a:stretch>
            <a:fillRect/>
          </a:stretch>
        </p:blipFill>
        <p:spPr bwMode="auto">
          <a:xfrm>
            <a:off x="1219200" y="2057400"/>
            <a:ext cx="7110412" cy="7954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915400" cy="584775"/>
          </a:xfrm>
          <a:prstGeom prst="rect">
            <a:avLst/>
          </a:prstGeom>
          <a:noFill/>
        </p:spPr>
        <p:txBody>
          <a:bodyPr wrap="square" rtlCol="0">
            <a:spAutoFit/>
          </a:bodyPr>
          <a:lstStyle/>
          <a:p>
            <a:pPr algn="ctr"/>
            <a:r>
              <a:rPr lang="uk-UA" sz="3200" b="1" dirty="0" smtClean="0">
                <a:solidFill>
                  <a:srgbClr val="002060"/>
                </a:solidFill>
              </a:rPr>
              <a:t>Висновки і пропозиції</a:t>
            </a:r>
            <a:endParaRPr lang="ru-RU" sz="3200" b="1" dirty="0">
              <a:solidFill>
                <a:srgbClr val="002060"/>
              </a:solidFill>
            </a:endParaRPr>
          </a:p>
        </p:txBody>
      </p:sp>
      <p:sp>
        <p:nvSpPr>
          <p:cNvPr id="6" name="TextBox 5"/>
          <p:cNvSpPr txBox="1"/>
          <p:nvPr/>
        </p:nvSpPr>
        <p:spPr>
          <a:xfrm>
            <a:off x="304800" y="1447800"/>
            <a:ext cx="8534400" cy="4370427"/>
          </a:xfrm>
          <a:prstGeom prst="rect">
            <a:avLst/>
          </a:prstGeom>
          <a:noFill/>
        </p:spPr>
        <p:txBody>
          <a:bodyPr wrap="square" rtlCol="0">
            <a:spAutoFit/>
          </a:bodyPr>
          <a:lstStyle/>
          <a:p>
            <a:pPr marL="342900" lvl="0" indent="-342900">
              <a:buFont typeface="+mj-lt"/>
              <a:buAutoNum type="arabicPeriod"/>
            </a:pPr>
            <a:r>
              <a:rPr lang="uk-UA" sz="2000" b="1" dirty="0" smtClean="0">
                <a:solidFill>
                  <a:srgbClr val="002060"/>
                </a:solidFill>
              </a:rPr>
              <a:t>Головний виклик для сучасної S</a:t>
            </a:r>
            <a:r>
              <a:rPr lang="en-US" sz="2000" b="1" dirty="0" smtClean="0">
                <a:solidFill>
                  <a:srgbClr val="002060"/>
                </a:solidFill>
              </a:rPr>
              <a:t>TEM</a:t>
            </a:r>
            <a:r>
              <a:rPr lang="uk-UA" sz="2000" b="1" dirty="0" err="1" smtClean="0">
                <a:solidFill>
                  <a:srgbClr val="002060"/>
                </a:solidFill>
              </a:rPr>
              <a:t>–освіти</a:t>
            </a:r>
            <a:r>
              <a:rPr lang="uk-UA" sz="2000" b="1" dirty="0" smtClean="0">
                <a:solidFill>
                  <a:srgbClr val="002060"/>
                </a:solidFill>
              </a:rPr>
              <a:t> – це перехід від репродуктивної  до компетентнісної системи освіти, яка спирається і розвиває  творчий потенціал вчителів і учнів, чому має сприяти застосування КМС.</a:t>
            </a:r>
            <a:br>
              <a:rPr lang="uk-UA" sz="2000" b="1" dirty="0" smtClean="0">
                <a:solidFill>
                  <a:srgbClr val="002060"/>
                </a:solidFill>
              </a:rPr>
            </a:br>
            <a:endParaRPr lang="ru-RU" sz="2000" b="1" dirty="0" smtClean="0">
              <a:solidFill>
                <a:srgbClr val="002060"/>
              </a:solidFill>
            </a:endParaRPr>
          </a:p>
          <a:p>
            <a:pPr marL="342900" lvl="0" indent="-342900">
              <a:buFont typeface="+mj-lt"/>
              <a:buAutoNum type="arabicPeriod"/>
            </a:pPr>
            <a:r>
              <a:rPr lang="uk-UA" sz="2000" b="1" dirty="0" smtClean="0">
                <a:solidFill>
                  <a:srgbClr val="002060"/>
                </a:solidFill>
              </a:rPr>
              <a:t>Фундаментальність математичної й інформатичної освіти України є передумовою для компетентнісного використання КМС у S</a:t>
            </a:r>
            <a:r>
              <a:rPr lang="en-US" sz="2000" b="1" dirty="0" smtClean="0">
                <a:solidFill>
                  <a:srgbClr val="002060"/>
                </a:solidFill>
              </a:rPr>
              <a:t>TEM</a:t>
            </a:r>
            <a:r>
              <a:rPr lang="uk-UA" sz="2000" b="1" dirty="0" smtClean="0">
                <a:solidFill>
                  <a:srgbClr val="002060"/>
                </a:solidFill>
              </a:rPr>
              <a:t> – освіті.</a:t>
            </a:r>
            <a:br>
              <a:rPr lang="uk-UA" sz="2000" b="1" dirty="0" smtClean="0">
                <a:solidFill>
                  <a:srgbClr val="002060"/>
                </a:solidFill>
              </a:rPr>
            </a:br>
            <a:endParaRPr lang="ru-RU" sz="2000" b="1" dirty="0" smtClean="0">
              <a:solidFill>
                <a:srgbClr val="002060"/>
              </a:solidFill>
            </a:endParaRPr>
          </a:p>
          <a:p>
            <a:pPr marL="342900" lvl="0" indent="-342900">
              <a:buFont typeface="+mj-lt"/>
              <a:buAutoNum type="arabicPeriod"/>
            </a:pPr>
            <a:r>
              <a:rPr lang="uk-UA" sz="2000" b="1" dirty="0" smtClean="0">
                <a:solidFill>
                  <a:srgbClr val="002060"/>
                </a:solidFill>
              </a:rPr>
              <a:t>Доцільно провести системну перепідготовку вчителів у галузі застосування КМС як засобу розбудови компетентнісної S</a:t>
            </a:r>
            <a:r>
              <a:rPr lang="en-US" sz="2000" b="1" dirty="0" smtClean="0">
                <a:solidFill>
                  <a:srgbClr val="002060"/>
                </a:solidFill>
              </a:rPr>
              <a:t>TEM</a:t>
            </a:r>
            <a:r>
              <a:rPr lang="uk-UA" sz="2000" b="1" dirty="0" smtClean="0">
                <a:solidFill>
                  <a:srgbClr val="002060"/>
                </a:solidFill>
              </a:rPr>
              <a:t> – освіти.</a:t>
            </a:r>
            <a:br>
              <a:rPr lang="uk-UA" sz="2000" b="1" dirty="0" smtClean="0">
                <a:solidFill>
                  <a:srgbClr val="002060"/>
                </a:solidFill>
              </a:rPr>
            </a:br>
            <a:endParaRPr lang="ru-RU" sz="2000" b="1" dirty="0" smtClean="0">
              <a:solidFill>
                <a:srgbClr val="002060"/>
              </a:solidFill>
            </a:endParaRPr>
          </a:p>
          <a:p>
            <a:pPr marL="342900" lvl="0" indent="-342900">
              <a:buFont typeface="+mj-lt"/>
              <a:buAutoNum type="arabicPeriod"/>
            </a:pPr>
            <a:r>
              <a:rPr lang="uk-UA" sz="2000" b="1" dirty="0" smtClean="0">
                <a:solidFill>
                  <a:srgbClr val="002060"/>
                </a:solidFill>
              </a:rPr>
              <a:t>Актуальною задачею є створення відкритого депозитарію відео уроків і навчальних матеріалів вчителів із застосування КМС у S</a:t>
            </a:r>
            <a:r>
              <a:rPr lang="en-US" sz="2000" b="1" dirty="0" smtClean="0">
                <a:solidFill>
                  <a:srgbClr val="002060"/>
                </a:solidFill>
              </a:rPr>
              <a:t>TEM</a:t>
            </a:r>
            <a:r>
              <a:rPr lang="uk-UA" sz="2000" b="1" dirty="0" smtClean="0">
                <a:solidFill>
                  <a:srgbClr val="002060"/>
                </a:solidFill>
              </a:rPr>
              <a:t> – освіті.</a:t>
            </a:r>
            <a:endParaRPr lang="ru-RU" sz="2000" b="1"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362200"/>
            <a:ext cx="9144000" cy="1323439"/>
          </a:xfrm>
          <a:prstGeom prst="rect">
            <a:avLst/>
          </a:prstGeom>
          <a:noFill/>
        </p:spPr>
        <p:txBody>
          <a:bodyPr wrap="square" rtlCol="0">
            <a:spAutoFit/>
          </a:bodyPr>
          <a:lstStyle/>
          <a:p>
            <a:pPr algn="ctr"/>
            <a:r>
              <a:rPr lang="uk-UA" sz="8000" b="1" dirty="0" smtClean="0">
                <a:solidFill>
                  <a:srgbClr val="002060"/>
                </a:solidFill>
              </a:rPr>
              <a:t>Дякую за увагу!</a:t>
            </a:r>
            <a:endParaRPr lang="ru-RU" sz="8000" b="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152400"/>
            <a:ext cx="9144000" cy="457200"/>
          </a:xfrm>
        </p:spPr>
        <p:txBody>
          <a:bodyPr>
            <a:normAutofit fontScale="25000" lnSpcReduction="20000"/>
          </a:bodyPr>
          <a:lstStyle/>
          <a:p>
            <a:r>
              <a:rPr lang="en-US" sz="11200" b="1" dirty="0" smtClean="0">
                <a:solidFill>
                  <a:srgbClr val="002060"/>
                </a:solidFill>
              </a:rPr>
              <a:t>International </a:t>
            </a:r>
            <a:r>
              <a:rPr lang="en-US" sz="11200" b="1" dirty="0" err="1" smtClean="0">
                <a:solidFill>
                  <a:srgbClr val="002060"/>
                </a:solidFill>
              </a:rPr>
              <a:t>Comission</a:t>
            </a:r>
            <a:r>
              <a:rPr lang="en-US" sz="11200" b="1" dirty="0" smtClean="0">
                <a:solidFill>
                  <a:srgbClr val="002060"/>
                </a:solidFill>
              </a:rPr>
              <a:t> for Mathematical Instructions</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pic>
        <p:nvPicPr>
          <p:cNvPr id="43010" name="Picture 2"/>
          <p:cNvPicPr>
            <a:picLocks noChangeAspect="1" noChangeArrowheads="1"/>
          </p:cNvPicPr>
          <p:nvPr/>
        </p:nvPicPr>
        <p:blipFill>
          <a:blip r:embed="rId3"/>
          <a:srcRect/>
          <a:stretch>
            <a:fillRect/>
          </a:stretch>
        </p:blipFill>
        <p:spPr bwMode="auto">
          <a:xfrm>
            <a:off x="0" y="1600199"/>
            <a:ext cx="9144000" cy="4076899"/>
          </a:xfrm>
          <a:prstGeom prst="rect">
            <a:avLst/>
          </a:prstGeom>
          <a:noFill/>
          <a:ln w="9525">
            <a:noFill/>
            <a:miter lim="800000"/>
            <a:headEnd/>
            <a:tailEnd/>
          </a:ln>
          <a:effectLst/>
        </p:spPr>
      </p:pic>
      <p:sp>
        <p:nvSpPr>
          <p:cNvPr id="6" name="TextBox 5"/>
          <p:cNvSpPr txBox="1"/>
          <p:nvPr/>
        </p:nvSpPr>
        <p:spPr>
          <a:xfrm>
            <a:off x="0" y="5934670"/>
            <a:ext cx="9144000" cy="923330"/>
          </a:xfrm>
          <a:prstGeom prst="rect">
            <a:avLst/>
          </a:prstGeom>
          <a:noFill/>
        </p:spPr>
        <p:txBody>
          <a:bodyPr wrap="square" rtlCol="0">
            <a:spAutoFit/>
          </a:bodyPr>
          <a:lstStyle/>
          <a:p>
            <a:pPr algn="ctr"/>
            <a:r>
              <a:rPr lang="uk-UA" b="1" dirty="0" smtClean="0">
                <a:solidFill>
                  <a:srgbClr val="FF0000"/>
                </a:solidFill>
              </a:rPr>
              <a:t>Українська освітня спільнота мало використовує світовий досвід і потенціал міжнародних  асоціацій з математичної освіти, зокрема </a:t>
            </a:r>
            <a:r>
              <a:rPr lang="en-US" b="1" dirty="0" smtClean="0">
                <a:solidFill>
                  <a:srgbClr val="FF0000"/>
                </a:solidFill>
              </a:rPr>
              <a:t>ICMI </a:t>
            </a:r>
            <a:r>
              <a:rPr lang="ru-RU" b="1" dirty="0" smtClean="0">
                <a:solidFill>
                  <a:srgbClr val="FF0000"/>
                </a:solidFill>
              </a:rPr>
              <a:t> </a:t>
            </a:r>
            <a:r>
              <a:rPr lang="uk-UA" b="1" dirty="0" smtClean="0">
                <a:solidFill>
                  <a:srgbClr val="FF0000"/>
                </a:solidFill>
              </a:rPr>
              <a:t>і щорічних конференцій </a:t>
            </a:r>
            <a:r>
              <a:rPr lang="en-US" b="1" dirty="0" smtClean="0">
                <a:solidFill>
                  <a:srgbClr val="FF0000"/>
                </a:solidFill>
              </a:rPr>
              <a:t>ICME</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49676"/>
            <a:ext cx="9144000" cy="2308324"/>
          </a:xfrm>
          <a:prstGeom prst="rect">
            <a:avLst/>
          </a:prstGeom>
          <a:noFill/>
        </p:spPr>
        <p:txBody>
          <a:bodyPr wrap="square" rtlCol="0">
            <a:spAutoFit/>
          </a:bodyPr>
          <a:lstStyle/>
          <a:p>
            <a:r>
              <a:rPr lang="en-US" dirty="0" smtClean="0">
                <a:solidFill>
                  <a:srgbClr val="002060"/>
                </a:solidFill>
              </a:rPr>
              <a:t>TSG </a:t>
            </a:r>
            <a:r>
              <a:rPr lang="en-US" dirty="0" smtClean="0">
                <a:solidFill>
                  <a:srgbClr val="002060"/>
                </a:solidFill>
              </a:rPr>
              <a:t>1: Mathematics education at preschool level </a:t>
            </a:r>
          </a:p>
          <a:p>
            <a:r>
              <a:rPr lang="en-US" dirty="0" smtClean="0">
                <a:solidFill>
                  <a:srgbClr val="002060"/>
                </a:solidFill>
              </a:rPr>
              <a:t>TSG 2: Mathematics education at tertiary level</a:t>
            </a:r>
          </a:p>
          <a:p>
            <a:r>
              <a:rPr lang="en-US" b="1" dirty="0" smtClean="0">
                <a:solidFill>
                  <a:srgbClr val="FF0000"/>
                </a:solidFill>
              </a:rPr>
              <a:t>TSG 24: The role and the use of technology in the teaching and learning of mathematics at primary level </a:t>
            </a:r>
          </a:p>
          <a:p>
            <a:r>
              <a:rPr lang="en-US" b="1" dirty="0" smtClean="0">
                <a:solidFill>
                  <a:srgbClr val="FF0000"/>
                </a:solidFill>
              </a:rPr>
              <a:t>TSG 25: The role and the use of technology in the teaching and learning of mathematics at lower secondary level </a:t>
            </a:r>
          </a:p>
          <a:p>
            <a:r>
              <a:rPr lang="en-US" b="1" dirty="0" smtClean="0">
                <a:solidFill>
                  <a:srgbClr val="FF0000"/>
                </a:solidFill>
              </a:rPr>
              <a:t>TSG 26: The role and the use of technology in the teaching and learning of mathematics at upper secondary level </a:t>
            </a:r>
            <a:endParaRPr lang="ru-RU" b="1" dirty="0">
              <a:solidFill>
                <a:srgbClr val="FF0000"/>
              </a:solidFill>
            </a:endParaRPr>
          </a:p>
        </p:txBody>
      </p:sp>
      <p:pic>
        <p:nvPicPr>
          <p:cNvPr id="45059" name="Picture 3"/>
          <p:cNvPicPr>
            <a:picLocks noChangeAspect="1" noChangeArrowheads="1"/>
          </p:cNvPicPr>
          <p:nvPr/>
        </p:nvPicPr>
        <p:blipFill>
          <a:blip r:embed="rId2"/>
          <a:srcRect/>
          <a:stretch>
            <a:fillRect/>
          </a:stretch>
        </p:blipFill>
        <p:spPr bwMode="auto">
          <a:xfrm>
            <a:off x="0" y="1295400"/>
            <a:ext cx="9144000" cy="3179618"/>
          </a:xfrm>
          <a:prstGeom prst="rect">
            <a:avLst/>
          </a:prstGeom>
          <a:noFill/>
          <a:ln w="9525">
            <a:noFill/>
            <a:miter lim="800000"/>
            <a:headEnd/>
            <a:tailEnd/>
          </a:ln>
          <a:effectLst/>
        </p:spPr>
      </p:pic>
      <p:sp>
        <p:nvSpPr>
          <p:cNvPr id="8" name="TextBox 7"/>
          <p:cNvSpPr txBox="1"/>
          <p:nvPr/>
        </p:nvSpPr>
        <p:spPr>
          <a:xfrm>
            <a:off x="0" y="0"/>
            <a:ext cx="9144000" cy="1077218"/>
          </a:xfrm>
          <a:prstGeom prst="rect">
            <a:avLst/>
          </a:prstGeom>
          <a:noFill/>
        </p:spPr>
        <p:txBody>
          <a:bodyPr wrap="square" rtlCol="0">
            <a:spAutoFit/>
          </a:bodyPr>
          <a:lstStyle/>
          <a:p>
            <a:pPr algn="ctr"/>
            <a:r>
              <a:rPr lang="uk-UA" sz="3200" b="1" dirty="0" smtClean="0">
                <a:solidFill>
                  <a:srgbClr val="002060"/>
                </a:solidFill>
              </a:rPr>
              <a:t>Міжнародний конгрес з математичної освіти </a:t>
            </a:r>
            <a:br>
              <a:rPr lang="uk-UA" sz="3200" b="1" dirty="0" smtClean="0">
                <a:solidFill>
                  <a:srgbClr val="002060"/>
                </a:solidFill>
              </a:rPr>
            </a:br>
            <a:r>
              <a:rPr lang="en-US" sz="3200" b="1" dirty="0" smtClean="0">
                <a:solidFill>
                  <a:srgbClr val="002060"/>
                </a:solidFill>
              </a:rPr>
              <a:t>ICME-14 </a:t>
            </a:r>
            <a:r>
              <a:rPr lang="en-US" sz="3200" b="1" dirty="0" smtClean="0">
                <a:solidFill>
                  <a:srgbClr val="002060"/>
                </a:solidFill>
              </a:rPr>
              <a:t>(2021</a:t>
            </a:r>
            <a:r>
              <a:rPr lang="en-US" sz="3200" b="1" dirty="0" smtClean="0">
                <a:solidFill>
                  <a:srgbClr val="002060"/>
                </a:solidFill>
              </a:rPr>
              <a:t>)</a:t>
            </a:r>
            <a:endParaRPr lang="ru-RU" dirty="0"/>
          </a:p>
        </p:txBody>
      </p:sp>
      <p:sp>
        <p:nvSpPr>
          <p:cNvPr id="9" name="TextBox 8"/>
          <p:cNvSpPr txBox="1"/>
          <p:nvPr/>
        </p:nvSpPr>
        <p:spPr>
          <a:xfrm>
            <a:off x="457200" y="914400"/>
            <a:ext cx="8077200" cy="369332"/>
          </a:xfrm>
          <a:prstGeom prst="rect">
            <a:avLst/>
          </a:prstGeom>
          <a:noFill/>
        </p:spPr>
        <p:txBody>
          <a:bodyPr wrap="square" rtlCol="0">
            <a:spAutoFit/>
          </a:bodyPr>
          <a:lstStyle/>
          <a:p>
            <a:pPr algn="ctr"/>
            <a:r>
              <a:rPr lang="en-US" b="1" dirty="0" err="1" smtClean="0">
                <a:hlinkClick r:id="rId3"/>
              </a:rPr>
              <a:t>https</a:t>
            </a:r>
            <a:r>
              <a:rPr lang="en-US" b="1" dirty="0" err="1" smtClean="0">
                <a:hlinkClick r:id="rId3"/>
              </a:rPr>
              <a:t>://</a:t>
            </a:r>
            <a:r>
              <a:rPr lang="en-US" b="1" dirty="0" err="1" smtClean="0">
                <a:hlinkClick r:id="rId3"/>
              </a:rPr>
              <a:t>www.icme14.org</a:t>
            </a:r>
            <a:endParaRPr lang="ru-RU"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srcRect/>
          <a:stretch>
            <a:fillRect/>
          </a:stretch>
        </p:blipFill>
        <p:spPr bwMode="auto">
          <a:xfrm>
            <a:off x="0" y="1"/>
            <a:ext cx="9143999" cy="4077842"/>
          </a:xfrm>
          <a:prstGeom prst="rect">
            <a:avLst/>
          </a:prstGeom>
          <a:noFill/>
          <a:ln w="9525">
            <a:noFill/>
            <a:miter lim="800000"/>
            <a:headEnd/>
            <a:tailEnd/>
          </a:ln>
          <a:effectLst/>
        </p:spPr>
      </p:pic>
      <p:sp>
        <p:nvSpPr>
          <p:cNvPr id="8" name="TextBox 7"/>
          <p:cNvSpPr txBox="1"/>
          <p:nvPr/>
        </p:nvSpPr>
        <p:spPr>
          <a:xfrm>
            <a:off x="0" y="5181600"/>
            <a:ext cx="9144000" cy="1200329"/>
          </a:xfrm>
          <a:prstGeom prst="rect">
            <a:avLst/>
          </a:prstGeom>
          <a:noFill/>
        </p:spPr>
        <p:txBody>
          <a:bodyPr wrap="square" rtlCol="0">
            <a:spAutoFit/>
          </a:bodyPr>
          <a:lstStyle/>
          <a:p>
            <a:r>
              <a:rPr lang="en-US" dirty="0" smtClean="0">
                <a:solidFill>
                  <a:srgbClr val="002060"/>
                </a:solidFill>
              </a:rPr>
              <a:t>Abstracts/Full-Text Paper Submission Deadline </a:t>
            </a:r>
            <a:r>
              <a:rPr lang="uk-UA" dirty="0" smtClean="0">
                <a:solidFill>
                  <a:srgbClr val="002060"/>
                </a:solidFill>
              </a:rPr>
              <a:t>                                                     </a:t>
            </a:r>
            <a:r>
              <a:rPr lang="en-US" dirty="0" smtClean="0">
                <a:solidFill>
                  <a:srgbClr val="002060"/>
                </a:solidFill>
              </a:rPr>
              <a:t>March 16, 2021</a:t>
            </a:r>
            <a:endParaRPr lang="uk-UA" dirty="0" smtClean="0">
              <a:solidFill>
                <a:srgbClr val="002060"/>
              </a:solidFill>
            </a:endParaRPr>
          </a:p>
          <a:p>
            <a:r>
              <a:rPr lang="en-US" dirty="0" smtClean="0">
                <a:solidFill>
                  <a:srgbClr val="002060"/>
                </a:solidFill>
              </a:rPr>
              <a:t>Notification of Acceptance/Rejection </a:t>
            </a:r>
            <a:r>
              <a:rPr lang="uk-UA" dirty="0" smtClean="0">
                <a:solidFill>
                  <a:srgbClr val="002060"/>
                </a:solidFill>
              </a:rPr>
              <a:t>                                                                      </a:t>
            </a:r>
            <a:r>
              <a:rPr lang="en-US" dirty="0" smtClean="0">
                <a:solidFill>
                  <a:srgbClr val="002060"/>
                </a:solidFill>
              </a:rPr>
              <a:t>April 01, 2021</a:t>
            </a:r>
            <a:endParaRPr lang="uk-UA" dirty="0" smtClean="0">
              <a:solidFill>
                <a:srgbClr val="002060"/>
              </a:solidFill>
            </a:endParaRPr>
          </a:p>
          <a:p>
            <a:r>
              <a:rPr lang="en-US" dirty="0" smtClean="0">
                <a:solidFill>
                  <a:srgbClr val="002060"/>
                </a:solidFill>
              </a:rPr>
              <a:t>Final Paper (Camera Ready) Submission &amp; Early Bird Registration Deadline </a:t>
            </a:r>
            <a:r>
              <a:rPr lang="uk-UA" dirty="0" smtClean="0">
                <a:solidFill>
                  <a:srgbClr val="002060"/>
                </a:solidFill>
              </a:rPr>
              <a:t>     </a:t>
            </a:r>
            <a:r>
              <a:rPr lang="en-US" dirty="0" smtClean="0">
                <a:solidFill>
                  <a:srgbClr val="002060"/>
                </a:solidFill>
              </a:rPr>
              <a:t>April 02, 2022</a:t>
            </a:r>
            <a:endParaRPr lang="uk-UA" dirty="0" smtClean="0">
              <a:solidFill>
                <a:srgbClr val="002060"/>
              </a:solidFill>
            </a:endParaRPr>
          </a:p>
          <a:p>
            <a:r>
              <a:rPr lang="en-US" dirty="0" smtClean="0">
                <a:solidFill>
                  <a:srgbClr val="002060"/>
                </a:solidFill>
              </a:rPr>
              <a:t>Conference Dates </a:t>
            </a:r>
            <a:r>
              <a:rPr lang="uk-UA" dirty="0" smtClean="0">
                <a:solidFill>
                  <a:srgbClr val="002060"/>
                </a:solidFill>
              </a:rPr>
              <a:t>                                                                                                         </a:t>
            </a:r>
            <a:r>
              <a:rPr lang="en-US" dirty="0" smtClean="0">
                <a:solidFill>
                  <a:srgbClr val="002060"/>
                </a:solidFill>
              </a:rPr>
              <a:t>May 03-04, 2022</a:t>
            </a:r>
            <a:endParaRPr lang="ru-RU" dirty="0">
              <a:solidFill>
                <a:srgbClr val="002060"/>
              </a:solidFill>
            </a:endParaRPr>
          </a:p>
        </p:txBody>
      </p:sp>
      <p:sp>
        <p:nvSpPr>
          <p:cNvPr id="9" name="TextBox 8"/>
          <p:cNvSpPr txBox="1"/>
          <p:nvPr/>
        </p:nvSpPr>
        <p:spPr>
          <a:xfrm>
            <a:off x="152400" y="4191000"/>
            <a:ext cx="8991600" cy="369332"/>
          </a:xfrm>
          <a:prstGeom prst="rect">
            <a:avLst/>
          </a:prstGeom>
          <a:noFill/>
        </p:spPr>
        <p:txBody>
          <a:bodyPr wrap="square" rtlCol="0">
            <a:spAutoFit/>
          </a:bodyPr>
          <a:lstStyle/>
          <a:p>
            <a:pPr algn="ctr"/>
            <a:r>
              <a:rPr lang="en-US" dirty="0" smtClean="0">
                <a:hlinkClick r:id="rId3"/>
              </a:rPr>
              <a:t>https://</a:t>
            </a:r>
            <a:r>
              <a:rPr lang="en-US" dirty="0" err="1" smtClean="0">
                <a:hlinkClick r:id="rId3"/>
              </a:rPr>
              <a:t>waset.org</a:t>
            </a:r>
            <a:r>
              <a:rPr lang="en-US" dirty="0" smtClean="0">
                <a:hlinkClick r:id="rId3"/>
              </a:rPr>
              <a:t>/mathematics-education-conference-in-may-2022-in-</a:t>
            </a:r>
            <a:r>
              <a:rPr lang="en-US" dirty="0" err="1" smtClean="0">
                <a:hlinkClick r:id="rId3"/>
              </a:rPr>
              <a:t>singapore</a:t>
            </a:r>
            <a:r>
              <a:rPr lang="uk-UA" dirty="0" smtClean="0"/>
              <a:t> </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4191000"/>
            <a:ext cx="8991600" cy="369332"/>
          </a:xfrm>
          <a:prstGeom prst="rect">
            <a:avLst/>
          </a:prstGeom>
          <a:noFill/>
        </p:spPr>
        <p:txBody>
          <a:bodyPr wrap="square" rtlCol="0">
            <a:spAutoFit/>
          </a:bodyPr>
          <a:lstStyle/>
          <a:p>
            <a:pPr algn="ctr"/>
            <a:r>
              <a:rPr lang="en-US" dirty="0" smtClean="0">
                <a:hlinkClick r:id="rId2"/>
              </a:rPr>
              <a:t>https://</a:t>
            </a:r>
            <a:r>
              <a:rPr lang="en-US" dirty="0" err="1" smtClean="0">
                <a:hlinkClick r:id="rId2"/>
              </a:rPr>
              <a:t>waset.org</a:t>
            </a:r>
            <a:r>
              <a:rPr lang="en-US" dirty="0" smtClean="0">
                <a:hlinkClick r:id="rId2"/>
              </a:rPr>
              <a:t>/mathematics-education-conference-in-may-2022-in-</a:t>
            </a:r>
            <a:r>
              <a:rPr lang="en-US" dirty="0" err="1" smtClean="0">
                <a:hlinkClick r:id="rId2"/>
              </a:rPr>
              <a:t>singapore</a:t>
            </a:r>
            <a:r>
              <a:rPr lang="uk-UA" dirty="0" smtClean="0"/>
              <a:t> </a:t>
            </a:r>
            <a:endParaRPr lang="ru-RU" dirty="0"/>
          </a:p>
        </p:txBody>
      </p:sp>
      <p:pic>
        <p:nvPicPr>
          <p:cNvPr id="48130" name="Picture 2"/>
          <p:cNvPicPr>
            <a:picLocks noChangeAspect="1" noChangeArrowheads="1"/>
          </p:cNvPicPr>
          <p:nvPr/>
        </p:nvPicPr>
        <p:blipFill>
          <a:blip r:embed="rId3"/>
          <a:srcRect/>
          <a:stretch>
            <a:fillRect/>
          </a:stretch>
        </p:blipFill>
        <p:spPr bwMode="auto">
          <a:xfrm>
            <a:off x="0" y="0"/>
            <a:ext cx="9144000" cy="5551714"/>
          </a:xfrm>
          <a:prstGeom prst="rect">
            <a:avLst/>
          </a:prstGeom>
          <a:noFill/>
          <a:ln w="9525">
            <a:noFill/>
            <a:miter lim="800000"/>
            <a:headEnd/>
            <a:tailEnd/>
          </a:ln>
          <a:effectLst/>
        </p:spPr>
      </p:pic>
      <p:sp>
        <p:nvSpPr>
          <p:cNvPr id="6" name="TextBox 5"/>
          <p:cNvSpPr txBox="1"/>
          <p:nvPr/>
        </p:nvSpPr>
        <p:spPr>
          <a:xfrm>
            <a:off x="0" y="6488668"/>
            <a:ext cx="9144000" cy="369332"/>
          </a:xfrm>
          <a:prstGeom prst="rect">
            <a:avLst/>
          </a:prstGeom>
          <a:noFill/>
        </p:spPr>
        <p:txBody>
          <a:bodyPr wrap="square" rtlCol="0">
            <a:spAutoFit/>
          </a:bodyPr>
          <a:lstStyle/>
          <a:p>
            <a:pPr algn="ctr"/>
            <a:r>
              <a:rPr lang="uk-UA" b="1" dirty="0" smtClean="0">
                <a:solidFill>
                  <a:srgbClr val="002060"/>
                </a:solidFill>
              </a:rPr>
              <a:t>Усі матеріали </a:t>
            </a:r>
            <a:r>
              <a:rPr lang="uk-UA" b="1" dirty="0" smtClean="0">
                <a:solidFill>
                  <a:srgbClr val="002060"/>
                </a:solidFill>
              </a:rPr>
              <a:t>всіх конференцій доступні </a:t>
            </a:r>
            <a:r>
              <a:rPr lang="uk-UA" b="1" dirty="0" smtClean="0">
                <a:solidFill>
                  <a:srgbClr val="002060"/>
                </a:solidFill>
              </a:rPr>
              <a:t>у вільному доступі у форматі </a:t>
            </a:r>
            <a:r>
              <a:rPr lang="en-US" b="1" dirty="0" err="1" smtClean="0">
                <a:solidFill>
                  <a:srgbClr val="002060"/>
                </a:solidFill>
              </a:rPr>
              <a:t>pdf</a:t>
            </a:r>
            <a:r>
              <a:rPr lang="en-US" b="1" dirty="0" smtClean="0">
                <a:solidFill>
                  <a:srgbClr val="002060"/>
                </a:solidFill>
              </a:rPr>
              <a:t>.</a:t>
            </a:r>
            <a:r>
              <a:rPr lang="uk-UA" b="1" dirty="0" smtClean="0">
                <a:solidFill>
                  <a:srgbClr val="002060"/>
                </a:solidFill>
              </a:rPr>
              <a:t> </a:t>
            </a:r>
            <a:endParaRPr lang="ru-RU" b="1" dirty="0">
              <a:solidFill>
                <a:srgbClr val="002060"/>
              </a:solidFill>
            </a:endParaRPr>
          </a:p>
        </p:txBody>
      </p:sp>
      <p:sp>
        <p:nvSpPr>
          <p:cNvPr id="5" name="TextBox 4"/>
          <p:cNvSpPr txBox="1"/>
          <p:nvPr/>
        </p:nvSpPr>
        <p:spPr>
          <a:xfrm>
            <a:off x="0" y="5638800"/>
            <a:ext cx="9144000" cy="646331"/>
          </a:xfrm>
          <a:prstGeom prst="rect">
            <a:avLst/>
          </a:prstGeom>
          <a:noFill/>
        </p:spPr>
        <p:txBody>
          <a:bodyPr wrap="square" rtlCol="0">
            <a:spAutoFit/>
          </a:bodyPr>
          <a:lstStyle/>
          <a:p>
            <a:pPr algn="ctr"/>
            <a:r>
              <a:rPr lang="uk-UA" b="1" dirty="0" smtClean="0">
                <a:solidFill>
                  <a:srgbClr val="FF0000"/>
                </a:solidFill>
              </a:rPr>
              <a:t>Українська освітня спільнота мало використовує світовий досвід і потенціал міжнародних  асоціацій з математичної освіти, зокрема </a:t>
            </a:r>
            <a:r>
              <a:rPr lang="en-US" b="1" dirty="0" smtClean="0">
                <a:solidFill>
                  <a:srgbClr val="FF0000"/>
                </a:solidFill>
              </a:rPr>
              <a:t>ERME </a:t>
            </a:r>
            <a:r>
              <a:rPr lang="ru-RU" b="1" dirty="0" smtClean="0">
                <a:solidFill>
                  <a:srgbClr val="FF0000"/>
                </a:solidFill>
              </a:rPr>
              <a:t> </a:t>
            </a:r>
            <a:r>
              <a:rPr lang="uk-UA" b="1" dirty="0" smtClean="0">
                <a:solidFill>
                  <a:srgbClr val="FF0000"/>
                </a:solidFill>
              </a:rPr>
              <a:t>і конференцій </a:t>
            </a:r>
            <a:r>
              <a:rPr lang="en-US" b="1" dirty="0" smtClean="0">
                <a:solidFill>
                  <a:srgbClr val="FF0000"/>
                </a:solidFill>
              </a:rPr>
              <a:t>CERME</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2130425"/>
            <a:ext cx="8915400" cy="1470025"/>
          </a:xfrm>
        </p:spPr>
        <p:txBody>
          <a:bodyPr>
            <a:noAutofit/>
          </a:bodyPr>
          <a:lstStyle/>
          <a:p>
            <a:pPr lvl="0"/>
            <a:r>
              <a:rPr lang="en-US" sz="3200" b="1" dirty="0" smtClean="0">
                <a:solidFill>
                  <a:srgbClr val="002060"/>
                </a:solidFill>
                <a:latin typeface="Cambria" pitchFamily="18" charset="0"/>
              </a:rPr>
              <a:t>-</a:t>
            </a:r>
            <a:r>
              <a:rPr lang="uk-UA" sz="3200" b="1" dirty="0" smtClean="0">
                <a:solidFill>
                  <a:srgbClr val="002060"/>
                </a:solidFill>
                <a:latin typeface="Cambria" pitchFamily="18" charset="0"/>
              </a:rPr>
              <a:t>Чи є Бог математиком?</a:t>
            </a:r>
            <a:r>
              <a:rPr lang="ru-RU" sz="3200" b="1" dirty="0" smtClean="0">
                <a:solidFill>
                  <a:srgbClr val="002060"/>
                </a:solidFill>
                <a:latin typeface="Cambria" pitchFamily="18" charset="0"/>
              </a:rPr>
              <a:t/>
            </a:r>
            <a:br>
              <a:rPr lang="ru-RU" sz="3200" b="1" dirty="0" smtClean="0">
                <a:solidFill>
                  <a:srgbClr val="002060"/>
                </a:solidFill>
                <a:latin typeface="Cambria" pitchFamily="18" charset="0"/>
              </a:rPr>
            </a:br>
            <a:r>
              <a:rPr lang="en-US" sz="3200" b="1" dirty="0" smtClean="0">
                <a:solidFill>
                  <a:srgbClr val="002060"/>
                </a:solidFill>
                <a:latin typeface="Cambria" pitchFamily="18" charset="0"/>
              </a:rPr>
              <a:t>-</a:t>
            </a:r>
            <a:r>
              <a:rPr lang="uk-UA" sz="3200" b="1" dirty="0" smtClean="0">
                <a:solidFill>
                  <a:srgbClr val="002060"/>
                </a:solidFill>
                <a:latin typeface="Cambria" pitchFamily="18" charset="0"/>
              </a:rPr>
              <a:t>Так, про це свідчать КМС, що дозволяють</a:t>
            </a:r>
            <a:br>
              <a:rPr lang="uk-UA" sz="3200" b="1" dirty="0" smtClean="0">
                <a:solidFill>
                  <a:srgbClr val="002060"/>
                </a:solidFill>
                <a:latin typeface="Cambria" pitchFamily="18" charset="0"/>
              </a:rPr>
            </a:br>
            <a:r>
              <a:rPr lang="uk-UA" sz="3200" b="1" dirty="0" smtClean="0">
                <a:solidFill>
                  <a:srgbClr val="002060"/>
                </a:solidFill>
                <a:latin typeface="Cambria" pitchFamily="18" charset="0"/>
              </a:rPr>
              <a:t>  моделювати будь-які явища </a:t>
            </a:r>
            <a:br>
              <a:rPr lang="uk-UA" sz="3200" b="1" dirty="0" smtClean="0">
                <a:solidFill>
                  <a:srgbClr val="002060"/>
                </a:solidFill>
                <a:latin typeface="Cambria" pitchFamily="18" charset="0"/>
              </a:rPr>
            </a:br>
            <a:r>
              <a:rPr lang="uk-UA" sz="3200" b="1" dirty="0" smtClean="0">
                <a:solidFill>
                  <a:srgbClr val="002060"/>
                </a:solidFill>
                <a:latin typeface="Cambria" pitchFamily="18" charset="0"/>
              </a:rPr>
              <a:t>  реального і уявних світів.</a:t>
            </a:r>
            <a:r>
              <a:rPr lang="ru-RU" sz="3200" b="1" dirty="0" smtClean="0">
                <a:solidFill>
                  <a:srgbClr val="002060"/>
                </a:solidFill>
                <a:latin typeface="Cambria" pitchFamily="18" charset="0"/>
              </a:rPr>
              <a:t/>
            </a:r>
            <a:br>
              <a:rPr lang="ru-RU" sz="3200" b="1" dirty="0" smtClean="0">
                <a:solidFill>
                  <a:srgbClr val="002060"/>
                </a:solidFill>
                <a:latin typeface="Cambria" pitchFamily="18" charset="0"/>
              </a:rPr>
            </a:br>
            <a:endParaRPr lang="ru-RU" sz="2000" b="1" i="1" dirty="0">
              <a:solidFill>
                <a:srgbClr val="002060"/>
              </a:solidFill>
              <a:latin typeface="Cambria" pitchFamily="18" charset="0"/>
            </a:endParaRPr>
          </a:p>
        </p:txBody>
      </p:sp>
      <p:sp>
        <p:nvSpPr>
          <p:cNvPr id="4" name="Подзаголовок 2"/>
          <p:cNvSpPr txBox="1">
            <a:spLocks/>
          </p:cNvSpPr>
          <p:nvPr/>
        </p:nvSpPr>
        <p:spPr>
          <a:xfrm>
            <a:off x="4114800" y="3886200"/>
            <a:ext cx="5029200" cy="2971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1" i="1" u="none" strike="noStrike" kern="1200" cap="none" spc="0" normalizeH="0" baseline="0" noProof="0" dirty="0" smtClean="0">
                <a:ln>
                  <a:noFill/>
                </a:ln>
                <a:solidFill>
                  <a:srgbClr val="002060"/>
                </a:solidFill>
                <a:effectLst/>
                <a:uLnTx/>
                <a:uFillTx/>
                <a:latin typeface="Cambria" pitchFamily="18" charset="0"/>
                <a:ea typeface="+mn-ea"/>
                <a:cs typeface="+mn-cs"/>
              </a:rPr>
              <a:t>Варіації на тему «</a:t>
            </a:r>
            <a:r>
              <a:rPr kumimoji="0" lang="en-US" sz="1600" b="1" i="1" u="none" strike="noStrike" kern="1200" cap="none" spc="0" normalizeH="0" baseline="0" noProof="0" dirty="0" err="1" smtClean="0">
                <a:ln>
                  <a:noFill/>
                </a:ln>
                <a:solidFill>
                  <a:srgbClr val="002060"/>
                </a:solidFill>
                <a:effectLst/>
                <a:uLnTx/>
                <a:uFillTx/>
                <a:latin typeface="Cambria" pitchFamily="18" charset="0"/>
                <a:ea typeface="+mn-ea"/>
                <a:cs typeface="+mn-cs"/>
              </a:rPr>
              <a:t>Blowin</a:t>
            </a:r>
            <a:r>
              <a:rPr kumimoji="0" lang="uk-UA" sz="1600" b="1" i="1" u="none" strike="noStrike" kern="1200" cap="none" spc="0" normalizeH="0" baseline="0" noProof="0" dirty="0" smtClean="0">
                <a:ln>
                  <a:noFill/>
                </a:ln>
                <a:solidFill>
                  <a:srgbClr val="002060"/>
                </a:solidFill>
                <a:effectLst/>
                <a:uLnTx/>
                <a:uFillTx/>
                <a:latin typeface="Cambria" pitchFamily="18" charset="0"/>
                <a:ea typeface="+mn-ea"/>
                <a:cs typeface="+mn-cs"/>
              </a:rPr>
              <a:t>’ </a:t>
            </a:r>
            <a:r>
              <a:rPr kumimoji="0" lang="en-US" sz="1600" b="1" i="1" u="none" strike="noStrike" kern="1200" cap="none" spc="0" normalizeH="0" baseline="0" noProof="0" dirty="0" smtClean="0">
                <a:ln>
                  <a:noFill/>
                </a:ln>
                <a:solidFill>
                  <a:srgbClr val="002060"/>
                </a:solidFill>
                <a:effectLst/>
                <a:uLnTx/>
                <a:uFillTx/>
                <a:latin typeface="Cambria" pitchFamily="18" charset="0"/>
                <a:ea typeface="+mn-ea"/>
                <a:cs typeface="+mn-cs"/>
              </a:rPr>
              <a:t>in the wind</a:t>
            </a:r>
            <a:r>
              <a:rPr kumimoji="0" lang="uk-UA" sz="1600" b="1" i="1" u="none" strike="noStrike" kern="1200" cap="none" spc="0" normalizeH="0" baseline="0" noProof="0" dirty="0" smtClean="0">
                <a:ln>
                  <a:noFill/>
                </a:ln>
                <a:solidFill>
                  <a:srgbClr val="002060"/>
                </a:solidFill>
                <a:effectLst/>
                <a:uLnTx/>
                <a:uFillTx/>
                <a:latin typeface="Cambria" pitchFamily="18" charset="0"/>
                <a:ea typeface="+mn-ea"/>
                <a:cs typeface="+mn-cs"/>
              </a:rPr>
              <a:t>» (</a:t>
            </a:r>
            <a:r>
              <a:rPr kumimoji="0" lang="en-US" sz="1600" b="1" i="1" u="none" strike="noStrike" kern="1200" cap="none" spc="0" normalizeH="0" baseline="0" noProof="0" dirty="0" smtClean="0">
                <a:ln>
                  <a:noFill/>
                </a:ln>
                <a:solidFill>
                  <a:srgbClr val="002060"/>
                </a:solidFill>
                <a:effectLst/>
                <a:uLnTx/>
                <a:uFillTx/>
                <a:latin typeface="Cambria" pitchFamily="18" charset="0"/>
                <a:ea typeface="+mn-ea"/>
                <a:cs typeface="+mn-cs"/>
              </a:rPr>
              <a:t>Bob </a:t>
            </a:r>
            <a:r>
              <a:rPr kumimoji="0" lang="en-US" sz="1600" b="1" i="1" u="none" strike="noStrike" kern="1200" cap="none" spc="0" normalizeH="0" baseline="0" noProof="0" dirty="0" err="1" smtClean="0">
                <a:ln>
                  <a:noFill/>
                </a:ln>
                <a:solidFill>
                  <a:srgbClr val="002060"/>
                </a:solidFill>
                <a:effectLst/>
                <a:uLnTx/>
                <a:uFillTx/>
                <a:latin typeface="Cambria" pitchFamily="18" charset="0"/>
                <a:ea typeface="+mn-ea"/>
                <a:cs typeface="+mn-cs"/>
              </a:rPr>
              <a:t>Dilan</a:t>
            </a:r>
            <a:r>
              <a:rPr kumimoji="0" lang="en-US" sz="1600" b="1" i="1" u="none" strike="noStrike" kern="1200" cap="none" spc="0" normalizeH="0" baseline="0" noProof="0" dirty="0" smtClean="0">
                <a:ln>
                  <a:noFill/>
                </a:ln>
                <a:solidFill>
                  <a:srgbClr val="002060"/>
                </a:solidFill>
                <a:effectLst/>
                <a:uLnTx/>
                <a:uFillTx/>
                <a:latin typeface="Cambria" pitchFamily="18" charset="0"/>
                <a:ea typeface="+mn-ea"/>
                <a:cs typeface="+mn-cs"/>
              </a:rPr>
              <a:t>)</a:t>
            </a:r>
            <a:endParaRPr kumimoji="0" lang="uk-UA" sz="1600" b="1" i="1" u="none" strike="noStrike" kern="1200" cap="none" spc="0" normalizeH="0" baseline="0" noProof="0" dirty="0" smtClean="0">
              <a:ln>
                <a:noFill/>
              </a:ln>
              <a:solidFill>
                <a:srgbClr val="002060"/>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smtClean="0">
                <a:ln>
                  <a:noFill/>
                </a:ln>
                <a:solidFill>
                  <a:srgbClr val="002060"/>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smtClean="0">
                <a:ln>
                  <a:noFill/>
                </a:ln>
                <a:solidFill>
                  <a:srgbClr val="002060"/>
                </a:solidFill>
                <a:effectLst/>
                <a:uLnTx/>
                <a:uFillTx/>
                <a:latin typeface="+mn-lt"/>
                <a:ea typeface="+mn-ea"/>
                <a:cs typeface="+mn-cs"/>
              </a:rPr>
              <a:t>Скільки років має проіснувати гора</a:t>
            </a:r>
            <a:br>
              <a:rPr kumimoji="0" lang="uk-UA" sz="1600" b="0" i="0" u="none" strike="noStrike" kern="1200" cap="none" spc="0" normalizeH="0" baseline="0" noProof="0" dirty="0" smtClean="0">
                <a:ln>
                  <a:noFill/>
                </a:ln>
                <a:solidFill>
                  <a:srgbClr val="002060"/>
                </a:solidFill>
                <a:effectLst/>
                <a:uLnTx/>
                <a:uFillTx/>
                <a:latin typeface="+mn-lt"/>
                <a:ea typeface="+mn-ea"/>
                <a:cs typeface="+mn-cs"/>
              </a:rPr>
            </a:br>
            <a:r>
              <a:rPr kumimoji="0" lang="uk-UA" sz="1600" b="0" i="0" u="none" strike="noStrike" kern="1200" cap="none" spc="0" normalizeH="0" baseline="0" noProof="0" dirty="0" smtClean="0">
                <a:ln>
                  <a:noFill/>
                </a:ln>
                <a:solidFill>
                  <a:srgbClr val="002060"/>
                </a:solidFill>
                <a:effectLst/>
                <a:uLnTx/>
                <a:uFillTx/>
                <a:latin typeface="+mn-lt"/>
                <a:ea typeface="+mn-ea"/>
                <a:cs typeface="+mn-cs"/>
              </a:rPr>
              <a:t>Поки  її змиє у море?</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smtClean="0">
                <a:ln>
                  <a:noFill/>
                </a:ln>
                <a:solidFill>
                  <a:srgbClr val="002060"/>
                </a:solidFill>
                <a:effectLst/>
                <a:uLnTx/>
                <a:uFillTx/>
                <a:latin typeface="+mn-lt"/>
                <a:ea typeface="+mn-ea"/>
                <a:cs typeface="+mn-cs"/>
              </a:rPr>
              <a:t>І скільки років мають проіснувати народи</a:t>
            </a:r>
            <a:br>
              <a:rPr kumimoji="0" lang="uk-UA" sz="1600" b="0" i="0" u="none" strike="noStrike" kern="1200" cap="none" spc="0" normalizeH="0" baseline="0" noProof="0" dirty="0" smtClean="0">
                <a:ln>
                  <a:noFill/>
                </a:ln>
                <a:solidFill>
                  <a:srgbClr val="002060"/>
                </a:solidFill>
                <a:effectLst/>
                <a:uLnTx/>
                <a:uFillTx/>
                <a:latin typeface="+mn-lt"/>
                <a:ea typeface="+mn-ea"/>
                <a:cs typeface="+mn-cs"/>
              </a:rPr>
            </a:br>
            <a:r>
              <a:rPr kumimoji="0" lang="uk-UA" sz="1600" b="0" i="0" u="none" strike="noStrike" kern="1200" cap="none" spc="0" normalizeH="0" baseline="0" noProof="0" dirty="0" smtClean="0">
                <a:ln>
                  <a:noFill/>
                </a:ln>
                <a:solidFill>
                  <a:srgbClr val="002060"/>
                </a:solidFill>
                <a:effectLst/>
                <a:uLnTx/>
                <a:uFillTx/>
                <a:latin typeface="+mn-lt"/>
                <a:ea typeface="+mn-ea"/>
                <a:cs typeface="+mn-cs"/>
              </a:rPr>
              <a:t>Перш ніж стануть вільними?</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smtClean="0">
                <a:ln>
                  <a:noFill/>
                </a:ln>
                <a:solidFill>
                  <a:srgbClr val="002060"/>
                </a:solidFill>
                <a:effectLst/>
                <a:uLnTx/>
                <a:uFillTx/>
                <a:latin typeface="+mn-lt"/>
                <a:ea typeface="+mn-ea"/>
                <a:cs typeface="+mn-cs"/>
              </a:rPr>
              <a:t>А  як довго людина має озиратися навкруги</a:t>
            </a:r>
            <a:br>
              <a:rPr kumimoji="0" lang="uk-UA" sz="1600" b="0" i="0" u="none" strike="noStrike" kern="1200" cap="none" spc="0" normalizeH="0" baseline="0" noProof="0" dirty="0" smtClean="0">
                <a:ln>
                  <a:noFill/>
                </a:ln>
                <a:solidFill>
                  <a:srgbClr val="002060"/>
                </a:solidFill>
                <a:effectLst/>
                <a:uLnTx/>
                <a:uFillTx/>
                <a:latin typeface="+mn-lt"/>
                <a:ea typeface="+mn-ea"/>
                <a:cs typeface="+mn-cs"/>
              </a:rPr>
            </a:br>
            <a:r>
              <a:rPr kumimoji="0" lang="uk-UA" sz="1600" b="0" i="0" u="none" strike="noStrike" kern="1200" cap="none" spc="0" normalizeH="0" baseline="0" noProof="0" dirty="0" smtClean="0">
                <a:ln>
                  <a:noFill/>
                </a:ln>
                <a:solidFill>
                  <a:srgbClr val="002060"/>
                </a:solidFill>
                <a:effectLst/>
                <a:uLnTx/>
                <a:uFillTx/>
                <a:latin typeface="+mn-lt"/>
                <a:ea typeface="+mn-ea"/>
                <a:cs typeface="+mn-cs"/>
              </a:rPr>
              <a:t>Поки усвідомить, що просто не бачить?</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smtClean="0">
                <a:ln>
                  <a:noFill/>
                </a:ln>
                <a:solidFill>
                  <a:srgbClr val="002060"/>
                </a:solidFill>
                <a:effectLst/>
                <a:uLnTx/>
                <a:uFillTx/>
                <a:latin typeface="+mn-lt"/>
                <a:ea typeface="+mn-ea"/>
                <a:cs typeface="+mn-cs"/>
              </a:rPr>
              <a:t>Відповідь, друже,  шепоче вітер </a:t>
            </a:r>
            <a:br>
              <a:rPr kumimoji="0" lang="uk-UA" sz="1600" b="0" i="0" u="none" strike="noStrike" kern="1200" cap="none" spc="0" normalizeH="0" baseline="0" noProof="0" dirty="0" smtClean="0">
                <a:ln>
                  <a:noFill/>
                </a:ln>
                <a:solidFill>
                  <a:srgbClr val="002060"/>
                </a:solidFill>
                <a:effectLst/>
                <a:uLnTx/>
                <a:uFillTx/>
                <a:latin typeface="+mn-lt"/>
                <a:ea typeface="+mn-ea"/>
                <a:cs typeface="+mn-cs"/>
              </a:rPr>
            </a:br>
            <a:r>
              <a:rPr kumimoji="0" lang="uk-UA" sz="1600" b="0" i="0" u="none" strike="noStrike" kern="1200" cap="none" spc="0" normalizeH="0" baseline="0" noProof="0" dirty="0" smtClean="0">
                <a:ln>
                  <a:noFill/>
                </a:ln>
                <a:solidFill>
                  <a:srgbClr val="002060"/>
                </a:solidFill>
                <a:effectLst/>
                <a:uLnTx/>
                <a:uFillTx/>
                <a:latin typeface="+mn-lt"/>
                <a:ea typeface="+mn-ea"/>
                <a:cs typeface="+mn-cs"/>
              </a:rPr>
              <a:t>Відповідь шепоче вітер.</a:t>
            </a:r>
            <a:endParaRPr kumimoji="0" lang="uk-UA"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098" name="Picture 2"/>
          <p:cNvPicPr>
            <a:picLocks noChangeAspect="1" noChangeArrowheads="1"/>
          </p:cNvPicPr>
          <p:nvPr/>
        </p:nvPicPr>
        <p:blipFill>
          <a:blip r:embed="rId2"/>
          <a:srcRect/>
          <a:stretch>
            <a:fillRect/>
          </a:stretch>
        </p:blipFill>
        <p:spPr bwMode="auto">
          <a:xfrm>
            <a:off x="0" y="4114800"/>
            <a:ext cx="3885039"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en-US" sz="11200" b="1" dirty="0" smtClean="0">
                <a:solidFill>
                  <a:srgbClr val="002060"/>
                </a:solidFill>
              </a:rPr>
              <a:t>11 Congress of the </a:t>
            </a:r>
            <a:r>
              <a:rPr lang="en-US" sz="11200" b="1" dirty="0" err="1" smtClean="0">
                <a:solidFill>
                  <a:srgbClr val="002060"/>
                </a:solidFill>
              </a:rPr>
              <a:t>Europeam</a:t>
            </a:r>
            <a:r>
              <a:rPr lang="en-US" sz="11200" b="1" dirty="0" smtClean="0">
                <a:solidFill>
                  <a:srgbClr val="002060"/>
                </a:solidFill>
              </a:rPr>
              <a:t> Society for Research in Mathematical  Education</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smtClean="0">
                <a:solidFill>
                  <a:srgbClr val="002060"/>
                </a:solidFill>
                <a:hlinkClick r:id="rId2"/>
              </a:rPr>
              <a:t>http://www.mathematik.uni-dortmund.de/~prediger/ERME/CERME11_Proceedings_2019.pdf</a:t>
            </a:r>
            <a:r>
              <a:rPr lang="en-US" sz="1400" b="1" u="sng" dirty="0" smtClean="0">
                <a:solidFill>
                  <a:srgbClr val="002060"/>
                </a:solidFill>
              </a:rPr>
              <a:t> </a:t>
            </a:r>
            <a:endParaRPr lang="ru-RU" dirty="0">
              <a:solidFill>
                <a:srgbClr val="002060"/>
              </a:solidFill>
            </a:endParaRPr>
          </a:p>
        </p:txBody>
      </p:sp>
      <p:sp>
        <p:nvSpPr>
          <p:cNvPr id="6" name="TextBox 5"/>
          <p:cNvSpPr txBox="1"/>
          <p:nvPr/>
        </p:nvSpPr>
        <p:spPr>
          <a:xfrm>
            <a:off x="0" y="4800600"/>
            <a:ext cx="9144000" cy="646331"/>
          </a:xfrm>
          <a:prstGeom prst="rect">
            <a:avLst/>
          </a:prstGeom>
          <a:noFill/>
        </p:spPr>
        <p:txBody>
          <a:bodyPr wrap="square" rtlCol="0">
            <a:spAutoFit/>
          </a:bodyPr>
          <a:lstStyle/>
          <a:p>
            <a:r>
              <a:rPr lang="en-US" b="1" dirty="0" smtClean="0">
                <a:solidFill>
                  <a:srgbClr val="002060"/>
                </a:solidFill>
              </a:rPr>
              <a:t>Proceedings of the Eleventh Congress of the European Society for Research in Mathematics Education (4947 pages.)</a:t>
            </a:r>
            <a:endParaRPr lang="ru-RU" b="1" dirty="0">
              <a:solidFill>
                <a:srgbClr val="002060"/>
              </a:solidFill>
            </a:endParaRPr>
          </a:p>
        </p:txBody>
      </p:sp>
      <p:pic>
        <p:nvPicPr>
          <p:cNvPr id="46082" name="Picture 2"/>
          <p:cNvPicPr>
            <a:picLocks noChangeAspect="1" noChangeArrowheads="1"/>
          </p:cNvPicPr>
          <p:nvPr/>
        </p:nvPicPr>
        <p:blipFill>
          <a:blip r:embed="rId3"/>
          <a:srcRect/>
          <a:stretch>
            <a:fillRect/>
          </a:stretch>
        </p:blipFill>
        <p:spPr bwMode="auto">
          <a:xfrm>
            <a:off x="0" y="1066800"/>
            <a:ext cx="6629400" cy="3675122"/>
          </a:xfrm>
          <a:prstGeom prst="rect">
            <a:avLst/>
          </a:prstGeom>
          <a:noFill/>
          <a:ln w="9525">
            <a:noFill/>
            <a:miter lim="800000"/>
            <a:headEnd/>
            <a:tailEnd/>
          </a:ln>
          <a:effectLst/>
        </p:spPr>
      </p:pic>
      <p:pic>
        <p:nvPicPr>
          <p:cNvPr id="46083" name="Picture 3"/>
          <p:cNvPicPr>
            <a:picLocks noChangeAspect="1" noChangeArrowheads="1"/>
          </p:cNvPicPr>
          <p:nvPr/>
        </p:nvPicPr>
        <p:blipFill>
          <a:blip r:embed="rId4"/>
          <a:srcRect/>
          <a:stretch>
            <a:fillRect/>
          </a:stretch>
        </p:blipFill>
        <p:spPr bwMode="auto">
          <a:xfrm>
            <a:off x="0" y="5957295"/>
            <a:ext cx="6934200" cy="900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en-US" sz="11200" b="1" dirty="0" smtClean="0">
                <a:solidFill>
                  <a:srgbClr val="002060"/>
                </a:solidFill>
              </a:rPr>
              <a:t>11 Congress of the </a:t>
            </a:r>
            <a:r>
              <a:rPr lang="en-US" sz="11200" b="1" dirty="0" err="1" smtClean="0">
                <a:solidFill>
                  <a:srgbClr val="002060"/>
                </a:solidFill>
              </a:rPr>
              <a:t>Europeam</a:t>
            </a:r>
            <a:r>
              <a:rPr lang="en-US" sz="11200" b="1" dirty="0" smtClean="0">
                <a:solidFill>
                  <a:srgbClr val="002060"/>
                </a:solidFill>
              </a:rPr>
              <a:t> Society for Research in Mathematical  Education</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smtClean="0">
                <a:solidFill>
                  <a:srgbClr val="002060"/>
                </a:solidFill>
                <a:hlinkClick r:id="rId2"/>
              </a:rPr>
              <a:t>http://www.mathematik.uni-dortmund.de/~prediger/ERME/CERME11_Proceedings_2019.pdf</a:t>
            </a:r>
            <a:r>
              <a:rPr lang="en-US" sz="1400" b="1" u="sng" dirty="0" smtClean="0">
                <a:solidFill>
                  <a:srgbClr val="002060"/>
                </a:solidFill>
              </a:rPr>
              <a:t> </a:t>
            </a:r>
            <a:endParaRPr lang="ru-RU" dirty="0">
              <a:solidFill>
                <a:srgbClr val="002060"/>
              </a:solidFill>
            </a:endParaRPr>
          </a:p>
        </p:txBody>
      </p:sp>
      <p:sp>
        <p:nvSpPr>
          <p:cNvPr id="6" name="TextBox 5"/>
          <p:cNvSpPr txBox="1"/>
          <p:nvPr/>
        </p:nvSpPr>
        <p:spPr>
          <a:xfrm>
            <a:off x="0" y="4800600"/>
            <a:ext cx="9144000" cy="646331"/>
          </a:xfrm>
          <a:prstGeom prst="rect">
            <a:avLst/>
          </a:prstGeom>
          <a:noFill/>
        </p:spPr>
        <p:txBody>
          <a:bodyPr wrap="square" rtlCol="0">
            <a:spAutoFit/>
          </a:bodyPr>
          <a:lstStyle/>
          <a:p>
            <a:r>
              <a:rPr lang="en-US" b="1" dirty="0" smtClean="0">
                <a:solidFill>
                  <a:srgbClr val="002060"/>
                </a:solidFill>
              </a:rPr>
              <a:t>Proceedings of the Eleventh Congress of the European Society for Research in Mathematics Education (4947 pages.)</a:t>
            </a:r>
            <a:endParaRPr lang="ru-RU" b="1" dirty="0">
              <a:solidFill>
                <a:srgbClr val="002060"/>
              </a:solidFill>
            </a:endParaRPr>
          </a:p>
        </p:txBody>
      </p:sp>
      <p:pic>
        <p:nvPicPr>
          <p:cNvPr id="46083" name="Picture 3"/>
          <p:cNvPicPr>
            <a:picLocks noChangeAspect="1" noChangeArrowheads="1"/>
          </p:cNvPicPr>
          <p:nvPr/>
        </p:nvPicPr>
        <p:blipFill>
          <a:blip r:embed="rId3"/>
          <a:srcRect/>
          <a:stretch>
            <a:fillRect/>
          </a:stretch>
        </p:blipFill>
        <p:spPr bwMode="auto">
          <a:xfrm>
            <a:off x="0" y="5957295"/>
            <a:ext cx="6934200" cy="900706"/>
          </a:xfrm>
          <a:prstGeom prst="rect">
            <a:avLst/>
          </a:prstGeom>
          <a:noFill/>
          <a:ln w="9525">
            <a:noFill/>
            <a:miter lim="800000"/>
            <a:headEnd/>
            <a:tailEnd/>
          </a:ln>
          <a:effectLst/>
        </p:spPr>
      </p:pic>
      <p:sp>
        <p:nvSpPr>
          <p:cNvPr id="7" name="Прямоугольник 6"/>
          <p:cNvSpPr/>
          <p:nvPr/>
        </p:nvSpPr>
        <p:spPr>
          <a:xfrm>
            <a:off x="0" y="1524000"/>
            <a:ext cx="9144000" cy="3293209"/>
          </a:xfrm>
          <a:prstGeom prst="rect">
            <a:avLst/>
          </a:prstGeom>
        </p:spPr>
        <p:txBody>
          <a:bodyPr wrap="square">
            <a:spAutoFit/>
          </a:bodyPr>
          <a:lstStyle/>
          <a:p>
            <a:r>
              <a:rPr lang="en-US" sz="2800" b="1" dirty="0" smtClean="0">
                <a:solidFill>
                  <a:srgbClr val="002060"/>
                </a:solidFill>
              </a:rPr>
              <a:t>Plenary lectures </a:t>
            </a:r>
            <a:endParaRPr lang="uk-UA" sz="2800" b="1" dirty="0" smtClean="0">
              <a:solidFill>
                <a:srgbClr val="002060"/>
              </a:solidFill>
            </a:endParaRPr>
          </a:p>
          <a:p>
            <a:r>
              <a:rPr lang="uk-UA" b="1" dirty="0" smtClean="0">
                <a:solidFill>
                  <a:srgbClr val="FF0000"/>
                </a:solidFill>
              </a:rPr>
              <a:t>1. </a:t>
            </a:r>
            <a:r>
              <a:rPr lang="en-US" b="1" dirty="0" smtClean="0">
                <a:solidFill>
                  <a:srgbClr val="FF0000"/>
                </a:solidFill>
              </a:rPr>
              <a:t>Embodied instrumentation: combining different views on using digital technology in mathematics education </a:t>
            </a:r>
            <a:r>
              <a:rPr lang="uk-UA" dirty="0" smtClean="0">
                <a:solidFill>
                  <a:srgbClr val="FF0000"/>
                </a:solidFill>
              </a:rPr>
              <a:t/>
            </a:r>
            <a:br>
              <a:rPr lang="uk-UA" dirty="0" smtClean="0">
                <a:solidFill>
                  <a:srgbClr val="FF0000"/>
                </a:solidFill>
              </a:rPr>
            </a:br>
            <a:r>
              <a:rPr lang="en-US" i="1" dirty="0" smtClean="0">
                <a:solidFill>
                  <a:srgbClr val="FF0000"/>
                </a:solidFill>
              </a:rPr>
              <a:t>Paul </a:t>
            </a:r>
            <a:r>
              <a:rPr lang="en-US" i="1" dirty="0" err="1" smtClean="0">
                <a:solidFill>
                  <a:srgbClr val="FF0000"/>
                </a:solidFill>
              </a:rPr>
              <a:t>Drijvers</a:t>
            </a:r>
            <a:r>
              <a:rPr lang="en-US" i="1" dirty="0" smtClean="0">
                <a:solidFill>
                  <a:srgbClr val="FF0000"/>
                </a:solidFill>
              </a:rPr>
              <a:t> </a:t>
            </a:r>
            <a:endParaRPr lang="uk-UA" i="1" dirty="0" smtClean="0">
              <a:solidFill>
                <a:srgbClr val="FF0000"/>
              </a:solidFill>
            </a:endParaRPr>
          </a:p>
          <a:p>
            <a:endParaRPr lang="uk-UA" dirty="0" smtClean="0">
              <a:solidFill>
                <a:srgbClr val="002060"/>
              </a:solidFill>
            </a:endParaRPr>
          </a:p>
          <a:p>
            <a:r>
              <a:rPr lang="uk-UA" b="1" dirty="0" smtClean="0">
                <a:solidFill>
                  <a:srgbClr val="002060"/>
                </a:solidFill>
              </a:rPr>
              <a:t>2. </a:t>
            </a:r>
            <a:r>
              <a:rPr lang="en-US" b="1" dirty="0" smtClean="0">
                <a:solidFill>
                  <a:srgbClr val="002060"/>
                </a:solidFill>
              </a:rPr>
              <a:t>History and pedagogy of mathematics in mathematics education: History of the field, the potential of current examples, and directions for the future </a:t>
            </a:r>
            <a:r>
              <a:rPr lang="uk-UA" dirty="0" smtClean="0">
                <a:solidFill>
                  <a:srgbClr val="002060"/>
                </a:solidFill>
              </a:rPr>
              <a:t/>
            </a:r>
            <a:br>
              <a:rPr lang="uk-UA" dirty="0" smtClean="0">
                <a:solidFill>
                  <a:srgbClr val="002060"/>
                </a:solidFill>
              </a:rPr>
            </a:br>
            <a:r>
              <a:rPr lang="en-US" i="1" dirty="0" smtClean="0">
                <a:solidFill>
                  <a:srgbClr val="002060"/>
                </a:solidFill>
              </a:rPr>
              <a:t>Kathleen M. Clark </a:t>
            </a:r>
            <a:endParaRPr lang="uk-UA" i="1" dirty="0" smtClean="0">
              <a:solidFill>
                <a:srgbClr val="002060"/>
              </a:solidFill>
            </a:endParaRPr>
          </a:p>
          <a:p>
            <a:endParaRPr lang="uk-UA" dirty="0" smtClean="0">
              <a:solidFill>
                <a:srgbClr val="002060"/>
              </a:solidFill>
            </a:endParaRPr>
          </a:p>
          <a:p>
            <a:r>
              <a:rPr lang="uk-UA" b="1" dirty="0" smtClean="0">
                <a:solidFill>
                  <a:srgbClr val="002060"/>
                </a:solidFill>
              </a:rPr>
              <a:t>3. </a:t>
            </a:r>
            <a:r>
              <a:rPr lang="en-US" b="1" dirty="0" smtClean="0">
                <a:solidFill>
                  <a:srgbClr val="002060"/>
                </a:solidFill>
              </a:rPr>
              <a:t>Extensions of number systems: continuities and discontinuities revisited </a:t>
            </a:r>
            <a:r>
              <a:rPr lang="uk-UA" dirty="0" smtClean="0">
                <a:solidFill>
                  <a:srgbClr val="002060"/>
                </a:solidFill>
              </a:rPr>
              <a:t/>
            </a:r>
            <a:br>
              <a:rPr lang="uk-UA" dirty="0" smtClean="0">
                <a:solidFill>
                  <a:srgbClr val="002060"/>
                </a:solidFill>
              </a:rPr>
            </a:br>
            <a:r>
              <a:rPr lang="en-US" i="1" dirty="0" smtClean="0">
                <a:solidFill>
                  <a:srgbClr val="002060"/>
                </a:solidFill>
              </a:rPr>
              <a:t>Sebastian </a:t>
            </a:r>
            <a:r>
              <a:rPr lang="en-US" i="1" dirty="0" err="1" smtClean="0">
                <a:solidFill>
                  <a:srgbClr val="002060"/>
                </a:solidFill>
              </a:rPr>
              <a:t>Rezat</a:t>
            </a:r>
            <a:endParaRPr lang="ru-RU" i="1"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en-US" sz="11200" b="1" dirty="0" smtClean="0">
                <a:solidFill>
                  <a:srgbClr val="002060"/>
                </a:solidFill>
              </a:rPr>
              <a:t>11</a:t>
            </a:r>
            <a:r>
              <a:rPr lang="en-US" sz="11200" b="1" baseline="30000" dirty="0" smtClean="0">
                <a:solidFill>
                  <a:srgbClr val="002060"/>
                </a:solidFill>
              </a:rPr>
              <a:t>th</a:t>
            </a:r>
            <a:r>
              <a:rPr lang="en-US" sz="11200" b="1" dirty="0" smtClean="0">
                <a:solidFill>
                  <a:srgbClr val="002060"/>
                </a:solidFill>
              </a:rPr>
              <a:t>  Congress of the </a:t>
            </a:r>
            <a:r>
              <a:rPr lang="en-US" sz="11200" b="1" dirty="0" err="1" smtClean="0">
                <a:solidFill>
                  <a:srgbClr val="002060"/>
                </a:solidFill>
              </a:rPr>
              <a:t>Europeam</a:t>
            </a:r>
            <a:r>
              <a:rPr lang="en-US" sz="11200" b="1" dirty="0" smtClean="0">
                <a:solidFill>
                  <a:srgbClr val="002060"/>
                </a:solidFill>
              </a:rPr>
              <a:t> Society for Research </a:t>
            </a:r>
            <a:br>
              <a:rPr lang="en-US" sz="11200" b="1" dirty="0" smtClean="0">
                <a:solidFill>
                  <a:srgbClr val="002060"/>
                </a:solidFill>
              </a:rPr>
            </a:br>
            <a:r>
              <a:rPr lang="en-US" sz="11200" b="1" dirty="0" smtClean="0">
                <a:solidFill>
                  <a:srgbClr val="002060"/>
                </a:solidFill>
              </a:rPr>
              <a:t>in Mathematical  Education</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smtClean="0">
                <a:solidFill>
                  <a:srgbClr val="002060"/>
                </a:solidFill>
                <a:hlinkClick r:id="rId2"/>
              </a:rPr>
              <a:t>http://www.mathematik.uni-dortmund.de/~prediger/ERME/CERME11_Proceedings_2019.pdf</a:t>
            </a:r>
            <a:r>
              <a:rPr lang="en-US" sz="1400" b="1" u="sng" dirty="0" smtClean="0">
                <a:solidFill>
                  <a:srgbClr val="002060"/>
                </a:solidFill>
              </a:rPr>
              <a:t> </a:t>
            </a:r>
            <a:endParaRPr lang="ru-RU" dirty="0">
              <a:solidFill>
                <a:srgbClr val="002060"/>
              </a:solidFill>
            </a:endParaRPr>
          </a:p>
        </p:txBody>
      </p:sp>
      <p:sp>
        <p:nvSpPr>
          <p:cNvPr id="6" name="TextBox 5"/>
          <p:cNvSpPr txBox="1"/>
          <p:nvPr/>
        </p:nvSpPr>
        <p:spPr>
          <a:xfrm>
            <a:off x="381000" y="4953000"/>
            <a:ext cx="8763000" cy="646331"/>
          </a:xfrm>
          <a:prstGeom prst="rect">
            <a:avLst/>
          </a:prstGeom>
          <a:noFill/>
        </p:spPr>
        <p:txBody>
          <a:bodyPr wrap="square" rtlCol="0">
            <a:spAutoFit/>
          </a:bodyPr>
          <a:lstStyle/>
          <a:p>
            <a:r>
              <a:rPr lang="ru-RU" b="1" dirty="0" err="1" smtClean="0">
                <a:solidFill>
                  <a:srgbClr val="002060"/>
                </a:solidFill>
              </a:rPr>
              <a:t>Матеріали</a:t>
            </a:r>
            <a:r>
              <a:rPr lang="ru-RU" b="1" dirty="0" smtClean="0">
                <a:solidFill>
                  <a:srgbClr val="002060"/>
                </a:solidFill>
              </a:rPr>
              <a:t> </a:t>
            </a:r>
            <a:r>
              <a:rPr lang="ru-RU" b="1" dirty="0" err="1" smtClean="0">
                <a:solidFill>
                  <a:srgbClr val="002060"/>
                </a:solidFill>
              </a:rPr>
              <a:t>одинадцятого</a:t>
            </a:r>
            <a:r>
              <a:rPr lang="ru-RU" b="1" dirty="0" smtClean="0">
                <a:solidFill>
                  <a:srgbClr val="002060"/>
                </a:solidFill>
              </a:rPr>
              <a:t> </a:t>
            </a:r>
            <a:r>
              <a:rPr lang="ru-RU" b="1" dirty="0" err="1" smtClean="0">
                <a:solidFill>
                  <a:srgbClr val="002060"/>
                </a:solidFill>
              </a:rPr>
              <a:t>конгресу</a:t>
            </a:r>
            <a:r>
              <a:rPr lang="ru-RU" b="1" dirty="0" smtClean="0">
                <a:solidFill>
                  <a:srgbClr val="002060"/>
                </a:solidFill>
              </a:rPr>
              <a:t> </a:t>
            </a:r>
            <a:r>
              <a:rPr lang="ru-RU" b="1" dirty="0" err="1" smtClean="0">
                <a:solidFill>
                  <a:srgbClr val="002060"/>
                </a:solidFill>
              </a:rPr>
              <a:t>Європейського</a:t>
            </a:r>
            <a:r>
              <a:rPr lang="ru-RU" b="1" dirty="0" smtClean="0">
                <a:solidFill>
                  <a:srgbClr val="002060"/>
                </a:solidFill>
              </a:rPr>
              <a:t> </a:t>
            </a:r>
            <a:r>
              <a:rPr lang="ru-RU" b="1" dirty="0" err="1" smtClean="0">
                <a:solidFill>
                  <a:srgbClr val="002060"/>
                </a:solidFill>
              </a:rPr>
              <a:t>товариства</a:t>
            </a:r>
            <a:r>
              <a:rPr lang="ru-RU" b="1" dirty="0" smtClean="0">
                <a:solidFill>
                  <a:srgbClr val="002060"/>
                </a:solidFill>
              </a:rPr>
              <a:t> </a:t>
            </a:r>
            <a:r>
              <a:rPr lang="ru-RU" b="1" dirty="0" err="1" smtClean="0">
                <a:solidFill>
                  <a:srgbClr val="002060"/>
                </a:solidFill>
              </a:rPr>
              <a:t>з</a:t>
            </a:r>
            <a:r>
              <a:rPr lang="ru-RU" b="1" dirty="0" smtClean="0">
                <a:solidFill>
                  <a:srgbClr val="002060"/>
                </a:solidFill>
              </a:rPr>
              <a:t> </a:t>
            </a:r>
            <a:r>
              <a:rPr lang="ru-RU" b="1" dirty="0" err="1" smtClean="0">
                <a:solidFill>
                  <a:srgbClr val="002060"/>
                </a:solidFill>
              </a:rPr>
              <a:t>досліджень</a:t>
            </a:r>
            <a:r>
              <a:rPr lang="ru-RU" b="1" dirty="0" smtClean="0">
                <a:solidFill>
                  <a:srgbClr val="002060"/>
                </a:solidFill>
              </a:rPr>
              <a:t> </a:t>
            </a:r>
            <a:r>
              <a:rPr lang="ru-RU" b="1" dirty="0" err="1" smtClean="0">
                <a:solidFill>
                  <a:srgbClr val="002060"/>
                </a:solidFill>
              </a:rPr>
              <a:t>математичної</a:t>
            </a:r>
            <a:r>
              <a:rPr lang="ru-RU" b="1" dirty="0" smtClean="0">
                <a:solidFill>
                  <a:srgbClr val="002060"/>
                </a:solidFill>
              </a:rPr>
              <a:t> </a:t>
            </a:r>
            <a:r>
              <a:rPr lang="ru-RU" b="1" dirty="0" err="1" smtClean="0">
                <a:solidFill>
                  <a:srgbClr val="002060"/>
                </a:solidFill>
              </a:rPr>
              <a:t>освіти</a:t>
            </a:r>
            <a:r>
              <a:rPr lang="ru-RU" b="1" dirty="0" smtClean="0">
                <a:solidFill>
                  <a:srgbClr val="002060"/>
                </a:solidFill>
              </a:rPr>
              <a:t> (4947 </a:t>
            </a:r>
            <a:r>
              <a:rPr lang="ru-RU" b="1" dirty="0" err="1" smtClean="0">
                <a:solidFill>
                  <a:srgbClr val="002060"/>
                </a:solidFill>
              </a:rPr>
              <a:t>сторінок</a:t>
            </a:r>
            <a:r>
              <a:rPr lang="ru-RU" b="1" dirty="0" smtClean="0">
                <a:solidFill>
                  <a:srgbClr val="002060"/>
                </a:solidFill>
              </a:rPr>
              <a:t>)  у </a:t>
            </a:r>
            <a:r>
              <a:rPr lang="ru-RU" b="1" dirty="0" err="1" smtClean="0">
                <a:solidFill>
                  <a:srgbClr val="002060"/>
                </a:solidFill>
              </a:rPr>
              <a:t>вільному</a:t>
            </a:r>
            <a:r>
              <a:rPr lang="ru-RU" b="1" dirty="0" smtClean="0">
                <a:solidFill>
                  <a:srgbClr val="002060"/>
                </a:solidFill>
              </a:rPr>
              <a:t> </a:t>
            </a:r>
            <a:r>
              <a:rPr lang="ru-RU" b="1" dirty="0" err="1" smtClean="0">
                <a:solidFill>
                  <a:srgbClr val="002060"/>
                </a:solidFill>
              </a:rPr>
              <a:t>доступі</a:t>
            </a:r>
            <a:r>
              <a:rPr lang="ru-RU" b="1" dirty="0" smtClean="0">
                <a:solidFill>
                  <a:srgbClr val="002060"/>
                </a:solidFill>
              </a:rPr>
              <a:t>.</a:t>
            </a:r>
            <a:endParaRPr lang="ru-RU" b="1" dirty="0">
              <a:solidFill>
                <a:srgbClr val="002060"/>
              </a:solidFill>
            </a:endParaRPr>
          </a:p>
        </p:txBody>
      </p:sp>
      <p:pic>
        <p:nvPicPr>
          <p:cNvPr id="46083" name="Picture 3"/>
          <p:cNvPicPr>
            <a:picLocks noChangeAspect="1" noChangeArrowheads="1"/>
          </p:cNvPicPr>
          <p:nvPr/>
        </p:nvPicPr>
        <p:blipFill>
          <a:blip r:embed="rId3"/>
          <a:srcRect/>
          <a:stretch>
            <a:fillRect/>
          </a:stretch>
        </p:blipFill>
        <p:spPr bwMode="auto">
          <a:xfrm>
            <a:off x="5257800" y="1295400"/>
            <a:ext cx="3886200" cy="504791"/>
          </a:xfrm>
          <a:prstGeom prst="rect">
            <a:avLst/>
          </a:prstGeom>
          <a:noFill/>
          <a:ln w="9525">
            <a:noFill/>
            <a:miter lim="800000"/>
            <a:headEnd/>
            <a:tailEnd/>
          </a:ln>
          <a:effectLst/>
        </p:spPr>
      </p:pic>
      <p:sp>
        <p:nvSpPr>
          <p:cNvPr id="7" name="Прямоугольник 6"/>
          <p:cNvSpPr/>
          <p:nvPr/>
        </p:nvSpPr>
        <p:spPr>
          <a:xfrm>
            <a:off x="0" y="1447800"/>
            <a:ext cx="9144000" cy="3477875"/>
          </a:xfrm>
          <a:prstGeom prst="rect">
            <a:avLst/>
          </a:prstGeom>
        </p:spPr>
        <p:txBody>
          <a:bodyPr wrap="square">
            <a:spAutoFit/>
          </a:bodyPr>
          <a:lstStyle/>
          <a:p>
            <a:r>
              <a:rPr lang="uk-UA" sz="2800" b="1" dirty="0" smtClean="0">
                <a:solidFill>
                  <a:srgbClr val="002060"/>
                </a:solidFill>
              </a:rPr>
              <a:t>Пленарні лекції</a:t>
            </a:r>
          </a:p>
          <a:p>
            <a:r>
              <a:rPr lang="uk-UA" b="1" dirty="0" smtClean="0">
                <a:solidFill>
                  <a:srgbClr val="002060"/>
                </a:solidFill>
              </a:rPr>
              <a:t>1. </a:t>
            </a:r>
            <a:r>
              <a:rPr lang="ru-RU" sz="2400" b="1" dirty="0" err="1" smtClean="0">
                <a:solidFill>
                  <a:srgbClr val="FF0000"/>
                </a:solidFill>
              </a:rPr>
              <a:t>Вбудований</a:t>
            </a:r>
            <a:r>
              <a:rPr lang="ru-RU" sz="2400" b="1" dirty="0" smtClean="0">
                <a:solidFill>
                  <a:srgbClr val="FF0000"/>
                </a:solidFill>
              </a:rPr>
              <a:t> </a:t>
            </a:r>
            <a:r>
              <a:rPr lang="ru-RU" sz="2400" b="1" dirty="0" err="1" smtClean="0">
                <a:solidFill>
                  <a:srgbClr val="FF0000"/>
                </a:solidFill>
              </a:rPr>
              <a:t>інструментарій</a:t>
            </a:r>
            <a:r>
              <a:rPr lang="ru-RU" sz="2400" b="1" dirty="0" smtClean="0">
                <a:solidFill>
                  <a:srgbClr val="FF0000"/>
                </a:solidFill>
              </a:rPr>
              <a:t>: </a:t>
            </a:r>
            <a:r>
              <a:rPr lang="ru-RU" sz="2400" b="1" dirty="0" err="1" smtClean="0">
                <a:solidFill>
                  <a:srgbClr val="FF0000"/>
                </a:solidFill>
              </a:rPr>
              <a:t>поєднання</a:t>
            </a:r>
            <a:r>
              <a:rPr lang="ru-RU" sz="2400" b="1" dirty="0" smtClean="0">
                <a:solidFill>
                  <a:srgbClr val="FF0000"/>
                </a:solidFill>
              </a:rPr>
              <a:t> </a:t>
            </a:r>
            <a:r>
              <a:rPr lang="ru-RU" sz="2400" b="1" dirty="0" err="1" smtClean="0">
                <a:solidFill>
                  <a:srgbClr val="FF0000"/>
                </a:solidFill>
              </a:rPr>
              <a:t>різних</a:t>
            </a:r>
            <a:r>
              <a:rPr lang="ru-RU" sz="2400" b="1" dirty="0" smtClean="0">
                <a:solidFill>
                  <a:srgbClr val="FF0000"/>
                </a:solidFill>
              </a:rPr>
              <a:t> </a:t>
            </a:r>
            <a:r>
              <a:rPr lang="ru-RU" sz="2400" b="1" dirty="0" err="1" smtClean="0">
                <a:solidFill>
                  <a:srgbClr val="FF0000"/>
                </a:solidFill>
              </a:rPr>
              <a:t>поглядів</a:t>
            </a:r>
            <a:r>
              <a:rPr lang="ru-RU" sz="2400" b="1" dirty="0" smtClean="0">
                <a:solidFill>
                  <a:srgbClr val="FF0000"/>
                </a:solidFill>
              </a:rPr>
              <a:t> </a:t>
            </a:r>
            <a:br>
              <a:rPr lang="ru-RU" sz="2400" b="1" dirty="0" smtClean="0">
                <a:solidFill>
                  <a:srgbClr val="FF0000"/>
                </a:solidFill>
              </a:rPr>
            </a:br>
            <a:r>
              <a:rPr lang="ru-RU" sz="2400" b="1" dirty="0" smtClean="0">
                <a:solidFill>
                  <a:srgbClr val="FF0000"/>
                </a:solidFill>
              </a:rPr>
              <a:t>   на </a:t>
            </a:r>
            <a:r>
              <a:rPr lang="ru-RU" sz="2400" b="1" dirty="0" err="1" smtClean="0">
                <a:solidFill>
                  <a:srgbClr val="FF0000"/>
                </a:solidFill>
              </a:rPr>
              <a:t>використання</a:t>
            </a:r>
            <a:r>
              <a:rPr lang="ru-RU" sz="2400" b="1" dirty="0" smtClean="0">
                <a:solidFill>
                  <a:srgbClr val="FF0000"/>
                </a:solidFill>
              </a:rPr>
              <a:t> </a:t>
            </a:r>
            <a:r>
              <a:rPr lang="ru-RU" sz="2400" b="1" dirty="0" err="1" smtClean="0">
                <a:solidFill>
                  <a:srgbClr val="FF0000"/>
                </a:solidFill>
              </a:rPr>
              <a:t>цифрових</a:t>
            </a:r>
            <a:r>
              <a:rPr lang="ru-RU" sz="2400" b="1" dirty="0" smtClean="0">
                <a:solidFill>
                  <a:srgbClr val="FF0000"/>
                </a:solidFill>
              </a:rPr>
              <a:t> </a:t>
            </a:r>
            <a:r>
              <a:rPr lang="ru-RU" sz="2400" b="1" dirty="0" err="1" smtClean="0">
                <a:solidFill>
                  <a:srgbClr val="FF0000"/>
                </a:solidFill>
              </a:rPr>
              <a:t>технологій</a:t>
            </a:r>
            <a:r>
              <a:rPr lang="ru-RU" sz="2400" b="1" dirty="0" smtClean="0">
                <a:solidFill>
                  <a:srgbClr val="FF0000"/>
                </a:solidFill>
              </a:rPr>
              <a:t> в </a:t>
            </a:r>
            <a:r>
              <a:rPr lang="ru-RU" sz="2400" b="1" dirty="0" err="1" smtClean="0">
                <a:solidFill>
                  <a:srgbClr val="FF0000"/>
                </a:solidFill>
              </a:rPr>
              <a:t>математичній</a:t>
            </a:r>
            <a:r>
              <a:rPr lang="ru-RU" sz="2400" b="1" dirty="0" smtClean="0">
                <a:solidFill>
                  <a:srgbClr val="FF0000"/>
                </a:solidFill>
              </a:rPr>
              <a:t> </a:t>
            </a:r>
            <a:r>
              <a:rPr lang="ru-RU" sz="2400" b="1" dirty="0" err="1" smtClean="0">
                <a:solidFill>
                  <a:srgbClr val="FF0000"/>
                </a:solidFill>
              </a:rPr>
              <a:t>освіті</a:t>
            </a:r>
            <a:r>
              <a:rPr lang="ru-RU" sz="2400" b="1" dirty="0" smtClean="0">
                <a:solidFill>
                  <a:srgbClr val="FF0000"/>
                </a:solidFill>
              </a:rPr>
              <a:t> </a:t>
            </a:r>
            <a:r>
              <a:rPr lang="uk-UA" dirty="0" smtClean="0">
                <a:solidFill>
                  <a:srgbClr val="FF0000"/>
                </a:solidFill>
              </a:rPr>
              <a:t/>
            </a:r>
            <a:br>
              <a:rPr lang="uk-UA" dirty="0" smtClean="0">
                <a:solidFill>
                  <a:srgbClr val="FF0000"/>
                </a:solidFill>
              </a:rPr>
            </a:br>
            <a:r>
              <a:rPr lang="uk-UA" dirty="0" smtClean="0">
                <a:solidFill>
                  <a:srgbClr val="002060"/>
                </a:solidFill>
              </a:rPr>
              <a:t>    </a:t>
            </a:r>
            <a:r>
              <a:rPr lang="en-US" i="1" dirty="0" smtClean="0">
                <a:solidFill>
                  <a:srgbClr val="002060"/>
                </a:solidFill>
              </a:rPr>
              <a:t>Paul </a:t>
            </a:r>
            <a:r>
              <a:rPr lang="en-US" i="1" dirty="0" err="1" smtClean="0">
                <a:solidFill>
                  <a:srgbClr val="002060"/>
                </a:solidFill>
              </a:rPr>
              <a:t>Drijvers</a:t>
            </a:r>
            <a:r>
              <a:rPr lang="en-US" i="1" dirty="0" smtClean="0">
                <a:solidFill>
                  <a:srgbClr val="002060"/>
                </a:solidFill>
              </a:rPr>
              <a:t> </a:t>
            </a:r>
            <a:endParaRPr lang="uk-UA" i="1" dirty="0" smtClean="0">
              <a:solidFill>
                <a:srgbClr val="002060"/>
              </a:solidFill>
            </a:endParaRPr>
          </a:p>
          <a:p>
            <a:endParaRPr lang="uk-UA" dirty="0" smtClean="0">
              <a:solidFill>
                <a:srgbClr val="002060"/>
              </a:solidFill>
            </a:endParaRPr>
          </a:p>
          <a:p>
            <a:r>
              <a:rPr lang="uk-UA" b="1" dirty="0" smtClean="0">
                <a:solidFill>
                  <a:srgbClr val="002060"/>
                </a:solidFill>
              </a:rPr>
              <a:t>2. </a:t>
            </a:r>
            <a:r>
              <a:rPr lang="ru-RU" b="1" dirty="0" err="1" smtClean="0">
                <a:solidFill>
                  <a:srgbClr val="002060"/>
                </a:solidFill>
              </a:rPr>
              <a:t>Історія</a:t>
            </a:r>
            <a:r>
              <a:rPr lang="ru-RU" b="1" dirty="0" smtClean="0">
                <a:solidFill>
                  <a:srgbClr val="002060"/>
                </a:solidFill>
              </a:rPr>
              <a:t> та </a:t>
            </a:r>
            <a:r>
              <a:rPr lang="ru-RU" b="1" dirty="0" err="1" smtClean="0">
                <a:solidFill>
                  <a:srgbClr val="002060"/>
                </a:solidFill>
              </a:rPr>
              <a:t>педагогіка</a:t>
            </a:r>
            <a:r>
              <a:rPr lang="ru-RU" b="1" dirty="0" smtClean="0">
                <a:solidFill>
                  <a:srgbClr val="002060"/>
                </a:solidFill>
              </a:rPr>
              <a:t> математики в </a:t>
            </a:r>
            <a:r>
              <a:rPr lang="ru-RU" b="1" dirty="0" err="1" smtClean="0">
                <a:solidFill>
                  <a:srgbClr val="002060"/>
                </a:solidFill>
              </a:rPr>
              <a:t>математичній</a:t>
            </a:r>
            <a:r>
              <a:rPr lang="ru-RU" b="1" dirty="0" smtClean="0">
                <a:solidFill>
                  <a:srgbClr val="002060"/>
                </a:solidFill>
              </a:rPr>
              <a:t> </a:t>
            </a:r>
            <a:r>
              <a:rPr lang="ru-RU" b="1" dirty="0" err="1" smtClean="0">
                <a:solidFill>
                  <a:srgbClr val="002060"/>
                </a:solidFill>
              </a:rPr>
              <a:t>освіті</a:t>
            </a:r>
            <a:r>
              <a:rPr lang="ru-RU" b="1" dirty="0" smtClean="0">
                <a:solidFill>
                  <a:srgbClr val="002060"/>
                </a:solidFill>
              </a:rPr>
              <a:t>: </a:t>
            </a:r>
            <a:r>
              <a:rPr lang="ru-RU" b="1" dirty="0" err="1" smtClean="0">
                <a:solidFill>
                  <a:srgbClr val="002060"/>
                </a:solidFill>
              </a:rPr>
              <a:t>Історія</a:t>
            </a:r>
            <a:r>
              <a:rPr lang="ru-RU" b="1" dirty="0" smtClean="0">
                <a:solidFill>
                  <a:srgbClr val="002060"/>
                </a:solidFill>
              </a:rPr>
              <a:t> </a:t>
            </a:r>
            <a:r>
              <a:rPr lang="ru-RU" b="1" dirty="0" err="1" smtClean="0">
                <a:solidFill>
                  <a:srgbClr val="002060"/>
                </a:solidFill>
              </a:rPr>
              <a:t>галузі</a:t>
            </a:r>
            <a:r>
              <a:rPr lang="ru-RU" b="1" dirty="0" smtClean="0">
                <a:solidFill>
                  <a:srgbClr val="002060"/>
                </a:solidFill>
              </a:rPr>
              <a:t>, </a:t>
            </a:r>
            <a:br>
              <a:rPr lang="ru-RU" b="1" dirty="0" smtClean="0">
                <a:solidFill>
                  <a:srgbClr val="002060"/>
                </a:solidFill>
              </a:rPr>
            </a:br>
            <a:r>
              <a:rPr lang="ru-RU" b="1" dirty="0" smtClean="0">
                <a:solidFill>
                  <a:srgbClr val="002060"/>
                </a:solidFill>
              </a:rPr>
              <a:t>     </a:t>
            </a:r>
            <a:r>
              <a:rPr lang="ru-RU" b="1" dirty="0" err="1" smtClean="0">
                <a:solidFill>
                  <a:srgbClr val="002060"/>
                </a:solidFill>
              </a:rPr>
              <a:t>потенціал</a:t>
            </a:r>
            <a:r>
              <a:rPr lang="ru-RU" b="1" dirty="0" smtClean="0">
                <a:solidFill>
                  <a:srgbClr val="002060"/>
                </a:solidFill>
              </a:rPr>
              <a:t> </a:t>
            </a:r>
            <a:r>
              <a:rPr lang="ru-RU" b="1" dirty="0" err="1" smtClean="0">
                <a:solidFill>
                  <a:srgbClr val="002060"/>
                </a:solidFill>
              </a:rPr>
              <a:t>сучасних</a:t>
            </a:r>
            <a:r>
              <a:rPr lang="ru-RU" b="1" dirty="0" smtClean="0">
                <a:solidFill>
                  <a:srgbClr val="002060"/>
                </a:solidFill>
              </a:rPr>
              <a:t> </a:t>
            </a:r>
            <a:r>
              <a:rPr lang="ru-RU" b="1" dirty="0" err="1" smtClean="0">
                <a:solidFill>
                  <a:srgbClr val="002060"/>
                </a:solidFill>
              </a:rPr>
              <a:t>прикладів</a:t>
            </a:r>
            <a:r>
              <a:rPr lang="ru-RU" b="1" dirty="0" smtClean="0">
                <a:solidFill>
                  <a:srgbClr val="002060"/>
                </a:solidFill>
              </a:rPr>
              <a:t> та напрямки на </a:t>
            </a:r>
            <a:r>
              <a:rPr lang="ru-RU" b="1" dirty="0" err="1" smtClean="0">
                <a:solidFill>
                  <a:srgbClr val="002060"/>
                </a:solidFill>
              </a:rPr>
              <a:t>майбутнє</a:t>
            </a:r>
            <a:r>
              <a:rPr lang="ru-RU" b="1" dirty="0" smtClean="0">
                <a:solidFill>
                  <a:srgbClr val="002060"/>
                </a:solidFill>
              </a:rPr>
              <a:t> </a:t>
            </a:r>
            <a:r>
              <a:rPr lang="uk-UA" dirty="0" smtClean="0">
                <a:solidFill>
                  <a:srgbClr val="002060"/>
                </a:solidFill>
              </a:rPr>
              <a:t/>
            </a:r>
            <a:br>
              <a:rPr lang="uk-UA" dirty="0" smtClean="0">
                <a:solidFill>
                  <a:srgbClr val="002060"/>
                </a:solidFill>
              </a:rPr>
            </a:br>
            <a:r>
              <a:rPr lang="uk-UA" dirty="0" smtClean="0">
                <a:solidFill>
                  <a:srgbClr val="002060"/>
                </a:solidFill>
              </a:rPr>
              <a:t>     </a:t>
            </a:r>
            <a:r>
              <a:rPr lang="en-US" i="1" dirty="0" smtClean="0">
                <a:solidFill>
                  <a:srgbClr val="002060"/>
                </a:solidFill>
              </a:rPr>
              <a:t>Kathleen M. Clark </a:t>
            </a:r>
            <a:endParaRPr lang="uk-UA" i="1" dirty="0" smtClean="0">
              <a:solidFill>
                <a:srgbClr val="002060"/>
              </a:solidFill>
            </a:endParaRPr>
          </a:p>
          <a:p>
            <a:endParaRPr lang="uk-UA" dirty="0" smtClean="0">
              <a:solidFill>
                <a:srgbClr val="002060"/>
              </a:solidFill>
            </a:endParaRPr>
          </a:p>
          <a:p>
            <a:r>
              <a:rPr lang="uk-UA" b="1" dirty="0" smtClean="0">
                <a:solidFill>
                  <a:srgbClr val="002060"/>
                </a:solidFill>
              </a:rPr>
              <a:t>3. </a:t>
            </a:r>
            <a:r>
              <a:rPr lang="en-US" b="1" dirty="0" smtClean="0">
                <a:solidFill>
                  <a:srgbClr val="002060"/>
                </a:solidFill>
              </a:rPr>
              <a:t> </a:t>
            </a:r>
            <a:r>
              <a:rPr lang="uk-UA" b="1" dirty="0" smtClean="0">
                <a:solidFill>
                  <a:srgbClr val="002060"/>
                </a:solidFill>
              </a:rPr>
              <a:t>Розширення числових систем</a:t>
            </a:r>
            <a:r>
              <a:rPr lang="en-US" b="1" dirty="0" smtClean="0">
                <a:solidFill>
                  <a:srgbClr val="002060"/>
                </a:solidFill>
              </a:rPr>
              <a:t>: </a:t>
            </a:r>
            <a:r>
              <a:rPr lang="uk-UA" b="1" dirty="0" smtClean="0">
                <a:solidFill>
                  <a:srgbClr val="002060"/>
                </a:solidFill>
              </a:rPr>
              <a:t>перегляд понять неперервності і дискретності</a:t>
            </a:r>
            <a:r>
              <a:rPr lang="uk-UA" dirty="0" smtClean="0">
                <a:solidFill>
                  <a:srgbClr val="002060"/>
                </a:solidFill>
              </a:rPr>
              <a:t/>
            </a:r>
            <a:br>
              <a:rPr lang="uk-UA" dirty="0" smtClean="0">
                <a:solidFill>
                  <a:srgbClr val="002060"/>
                </a:solidFill>
              </a:rPr>
            </a:br>
            <a:r>
              <a:rPr lang="uk-UA" dirty="0" smtClean="0">
                <a:solidFill>
                  <a:srgbClr val="002060"/>
                </a:solidFill>
              </a:rPr>
              <a:t>     </a:t>
            </a:r>
            <a:r>
              <a:rPr lang="en-US" i="1" dirty="0" smtClean="0">
                <a:solidFill>
                  <a:srgbClr val="002060"/>
                </a:solidFill>
              </a:rPr>
              <a:t>Sebastian </a:t>
            </a:r>
            <a:r>
              <a:rPr lang="en-US" i="1" dirty="0" err="1" smtClean="0">
                <a:solidFill>
                  <a:srgbClr val="002060"/>
                </a:solidFill>
              </a:rPr>
              <a:t>Rezat</a:t>
            </a:r>
            <a:endParaRPr lang="ru-RU" i="1" dirty="0">
              <a:solidFill>
                <a:srgbClr val="00206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en-US" sz="11200" b="1" dirty="0" smtClean="0">
                <a:solidFill>
                  <a:srgbClr val="002060"/>
                </a:solidFill>
              </a:rPr>
              <a:t>11</a:t>
            </a:r>
            <a:r>
              <a:rPr lang="en-US" sz="11200" b="1" baseline="30000" dirty="0" smtClean="0">
                <a:solidFill>
                  <a:srgbClr val="002060"/>
                </a:solidFill>
              </a:rPr>
              <a:t>th</a:t>
            </a:r>
            <a:r>
              <a:rPr lang="en-US" sz="11200" b="1" dirty="0" smtClean="0">
                <a:solidFill>
                  <a:srgbClr val="002060"/>
                </a:solidFill>
              </a:rPr>
              <a:t>  Congress of the </a:t>
            </a:r>
            <a:r>
              <a:rPr lang="en-US" sz="11200" b="1" dirty="0" err="1" smtClean="0">
                <a:solidFill>
                  <a:srgbClr val="002060"/>
                </a:solidFill>
              </a:rPr>
              <a:t>Europeam</a:t>
            </a:r>
            <a:r>
              <a:rPr lang="en-US" sz="11200" b="1" dirty="0" smtClean="0">
                <a:solidFill>
                  <a:srgbClr val="002060"/>
                </a:solidFill>
              </a:rPr>
              <a:t> Society for Research </a:t>
            </a:r>
            <a:br>
              <a:rPr lang="en-US" sz="11200" b="1" dirty="0" smtClean="0">
                <a:solidFill>
                  <a:srgbClr val="002060"/>
                </a:solidFill>
              </a:rPr>
            </a:br>
            <a:r>
              <a:rPr lang="en-US" sz="11200" b="1" dirty="0" smtClean="0">
                <a:solidFill>
                  <a:srgbClr val="002060"/>
                </a:solidFill>
              </a:rPr>
              <a:t>in Mathematical  Education</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smtClean="0">
                <a:solidFill>
                  <a:srgbClr val="002060"/>
                </a:solidFill>
                <a:hlinkClick r:id="rId2"/>
              </a:rPr>
              <a:t>http://www.mathematik.uni-dortmund.de/~prediger/ERME/CERME11_Proceedings_2019.pdf</a:t>
            </a:r>
            <a:r>
              <a:rPr lang="en-US" sz="1400" b="1" u="sng" dirty="0" smtClean="0">
                <a:solidFill>
                  <a:srgbClr val="002060"/>
                </a:solidFill>
              </a:rPr>
              <a:t> </a:t>
            </a:r>
            <a:endParaRPr lang="ru-RU" dirty="0">
              <a:solidFill>
                <a:srgbClr val="002060"/>
              </a:solidFill>
            </a:endParaRPr>
          </a:p>
        </p:txBody>
      </p:sp>
      <p:pic>
        <p:nvPicPr>
          <p:cNvPr id="46083" name="Picture 3"/>
          <p:cNvPicPr>
            <a:picLocks noChangeAspect="1" noChangeArrowheads="1"/>
          </p:cNvPicPr>
          <p:nvPr/>
        </p:nvPicPr>
        <p:blipFill>
          <a:blip r:embed="rId3"/>
          <a:srcRect/>
          <a:stretch>
            <a:fillRect/>
          </a:stretch>
        </p:blipFill>
        <p:spPr bwMode="auto">
          <a:xfrm>
            <a:off x="5257800" y="1295400"/>
            <a:ext cx="3886200" cy="504791"/>
          </a:xfrm>
          <a:prstGeom prst="rect">
            <a:avLst/>
          </a:prstGeom>
          <a:noFill/>
          <a:ln w="9525">
            <a:noFill/>
            <a:miter lim="800000"/>
            <a:headEnd/>
            <a:tailEnd/>
          </a:ln>
          <a:effectLst/>
        </p:spPr>
      </p:pic>
      <p:sp>
        <p:nvSpPr>
          <p:cNvPr id="7" name="Прямоугольник 6"/>
          <p:cNvSpPr/>
          <p:nvPr/>
        </p:nvSpPr>
        <p:spPr>
          <a:xfrm>
            <a:off x="0" y="1348800"/>
            <a:ext cx="9144000" cy="5786199"/>
          </a:xfrm>
          <a:prstGeom prst="rect">
            <a:avLst/>
          </a:prstGeom>
        </p:spPr>
        <p:txBody>
          <a:bodyPr wrap="square">
            <a:spAutoFit/>
          </a:bodyPr>
          <a:lstStyle/>
          <a:p>
            <a:r>
              <a:rPr lang="uk-UA" sz="2800" b="1" dirty="0" smtClean="0">
                <a:solidFill>
                  <a:srgbClr val="002060"/>
                </a:solidFill>
              </a:rPr>
              <a:t>Тематичні робочі групи</a:t>
            </a:r>
          </a:p>
          <a:p>
            <a:pPr marL="342900" indent="-342900">
              <a:buAutoNum type="arabicPeriod"/>
            </a:pPr>
            <a:r>
              <a:rPr lang="en-US" dirty="0" smtClean="0">
                <a:solidFill>
                  <a:srgbClr val="002060"/>
                </a:solidFill>
              </a:rPr>
              <a:t>TWG01: Argumentation and proof</a:t>
            </a:r>
            <a:endParaRPr lang="uk-UA" dirty="0" smtClean="0">
              <a:solidFill>
                <a:srgbClr val="002060"/>
              </a:solidFill>
            </a:endParaRPr>
          </a:p>
          <a:p>
            <a:pPr marL="342900" indent="-342900">
              <a:buAutoNum type="arabicPeriod"/>
            </a:pPr>
            <a:r>
              <a:rPr lang="en-US" dirty="0" smtClean="0">
                <a:solidFill>
                  <a:srgbClr val="002060"/>
                </a:solidFill>
              </a:rPr>
              <a:t>TWG02: Arithmetic and number systems</a:t>
            </a:r>
            <a:endParaRPr lang="uk-UA" dirty="0" smtClean="0">
              <a:solidFill>
                <a:srgbClr val="002060"/>
              </a:solidFill>
            </a:endParaRPr>
          </a:p>
          <a:p>
            <a:pPr marL="342900" indent="-342900">
              <a:buAutoNum type="arabicPeriod"/>
            </a:pPr>
            <a:r>
              <a:rPr lang="en-US" dirty="0" smtClean="0">
                <a:solidFill>
                  <a:srgbClr val="002060"/>
                </a:solidFill>
              </a:rPr>
              <a:t>TWG03: Algebraic Thinking</a:t>
            </a:r>
            <a:endParaRPr lang="uk-UA" dirty="0" smtClean="0">
              <a:solidFill>
                <a:srgbClr val="002060"/>
              </a:solidFill>
            </a:endParaRPr>
          </a:p>
          <a:p>
            <a:pPr marL="342900" indent="-342900">
              <a:buAutoNum type="arabicPeriod"/>
            </a:pPr>
            <a:r>
              <a:rPr lang="en-US" dirty="0" smtClean="0">
                <a:solidFill>
                  <a:srgbClr val="002060"/>
                </a:solidFill>
              </a:rPr>
              <a:t>TWG04: Geometry Teaching and Learning</a:t>
            </a:r>
            <a:r>
              <a:rPr lang="uk-UA" dirty="0" smtClean="0">
                <a:solidFill>
                  <a:srgbClr val="002060"/>
                </a:solidFill>
              </a:rPr>
              <a:t/>
            </a:r>
            <a:br>
              <a:rPr lang="uk-UA" dirty="0" smtClean="0">
                <a:solidFill>
                  <a:srgbClr val="002060"/>
                </a:solidFill>
              </a:rPr>
            </a:br>
            <a:r>
              <a:rPr lang="uk-UA" dirty="0" smtClean="0">
                <a:solidFill>
                  <a:srgbClr val="002060"/>
                </a:solidFill>
              </a:rPr>
              <a:t>- </a:t>
            </a:r>
            <a:r>
              <a:rPr lang="en-US" dirty="0" smtClean="0">
                <a:solidFill>
                  <a:srgbClr val="002060"/>
                </a:solidFill>
              </a:rPr>
              <a:t>A computer-based environment for </a:t>
            </a:r>
            <a:r>
              <a:rPr lang="en-US" dirty="0" err="1" smtClean="0">
                <a:solidFill>
                  <a:srgbClr val="002060"/>
                </a:solidFill>
              </a:rPr>
              <a:t>argumenting</a:t>
            </a:r>
            <a:r>
              <a:rPr lang="en-US" dirty="0" smtClean="0">
                <a:solidFill>
                  <a:srgbClr val="002060"/>
                </a:solidFill>
              </a:rPr>
              <a:t> and proving in geometry </a:t>
            </a:r>
            <a:r>
              <a:rPr lang="uk-UA" dirty="0" smtClean="0">
                <a:solidFill>
                  <a:srgbClr val="002060"/>
                </a:solidFill>
              </a:rPr>
              <a:t/>
            </a:r>
            <a:br>
              <a:rPr lang="uk-UA" dirty="0" smtClean="0">
                <a:solidFill>
                  <a:srgbClr val="002060"/>
                </a:solidFill>
              </a:rPr>
            </a:br>
            <a:r>
              <a:rPr lang="uk-UA" dirty="0" smtClean="0">
                <a:solidFill>
                  <a:srgbClr val="002060"/>
                </a:solidFill>
              </a:rPr>
              <a:t>  </a:t>
            </a:r>
            <a:r>
              <a:rPr lang="en-US" i="1" dirty="0" err="1" smtClean="0">
                <a:solidFill>
                  <a:srgbClr val="002060"/>
                </a:solidFill>
              </a:rPr>
              <a:t>Giovannina</a:t>
            </a:r>
            <a:r>
              <a:rPr lang="en-US" i="1" dirty="0" smtClean="0">
                <a:solidFill>
                  <a:srgbClr val="002060"/>
                </a:solidFill>
              </a:rPr>
              <a:t> Albano, Umberto </a:t>
            </a:r>
            <a:r>
              <a:rPr lang="en-US" i="1" dirty="0" err="1" smtClean="0">
                <a:solidFill>
                  <a:srgbClr val="002060"/>
                </a:solidFill>
              </a:rPr>
              <a:t>Dello</a:t>
            </a:r>
            <a:r>
              <a:rPr lang="en-US" i="1" dirty="0" smtClean="0">
                <a:solidFill>
                  <a:srgbClr val="002060"/>
                </a:solidFill>
              </a:rPr>
              <a:t> </a:t>
            </a:r>
            <a:r>
              <a:rPr lang="en-US" i="1" dirty="0" err="1" smtClean="0">
                <a:solidFill>
                  <a:srgbClr val="002060"/>
                </a:solidFill>
              </a:rPr>
              <a:t>Iacono</a:t>
            </a:r>
            <a:r>
              <a:rPr lang="en-US" i="1" dirty="0" smtClean="0">
                <a:solidFill>
                  <a:srgbClr val="002060"/>
                </a:solidFill>
              </a:rPr>
              <a:t> and Maria Alessandra </a:t>
            </a:r>
            <a:r>
              <a:rPr lang="en-US" i="1" dirty="0" err="1" smtClean="0">
                <a:solidFill>
                  <a:srgbClr val="002060"/>
                </a:solidFill>
              </a:rPr>
              <a:t>Mariotti</a:t>
            </a:r>
            <a:r>
              <a:rPr lang="uk-UA" i="1" dirty="0" smtClean="0">
                <a:solidFill>
                  <a:srgbClr val="002060"/>
                </a:solidFill>
              </a:rPr>
              <a:t/>
            </a:r>
            <a:br>
              <a:rPr lang="uk-UA" i="1" dirty="0" smtClean="0">
                <a:solidFill>
                  <a:srgbClr val="002060"/>
                </a:solidFill>
              </a:rPr>
            </a:br>
            <a:r>
              <a:rPr lang="en-US" dirty="0" smtClean="0">
                <a:solidFill>
                  <a:srgbClr val="002060"/>
                </a:solidFill>
              </a:rPr>
              <a:t> </a:t>
            </a:r>
            <a:r>
              <a:rPr lang="uk-UA" dirty="0" smtClean="0">
                <a:solidFill>
                  <a:srgbClr val="002060"/>
                </a:solidFill>
              </a:rPr>
              <a:t>-</a:t>
            </a:r>
            <a:r>
              <a:rPr lang="en-US" dirty="0" smtClean="0">
                <a:solidFill>
                  <a:srgbClr val="002060"/>
                </a:solidFill>
              </a:rPr>
              <a:t>Task design with DGEs: The case of students’ counterexamples </a:t>
            </a:r>
            <a:r>
              <a:rPr lang="uk-UA" dirty="0" smtClean="0">
                <a:solidFill>
                  <a:srgbClr val="002060"/>
                </a:solidFill>
              </a:rPr>
              <a:t/>
            </a:r>
            <a:br>
              <a:rPr lang="uk-UA" dirty="0" smtClean="0">
                <a:solidFill>
                  <a:srgbClr val="002060"/>
                </a:solidFill>
              </a:rPr>
            </a:br>
            <a:r>
              <a:rPr lang="en-US" dirty="0" smtClean="0">
                <a:solidFill>
                  <a:srgbClr val="002060"/>
                </a:solidFill>
              </a:rPr>
              <a:t> </a:t>
            </a:r>
            <a:r>
              <a:rPr lang="uk-UA" dirty="0" smtClean="0">
                <a:solidFill>
                  <a:srgbClr val="002060"/>
                </a:solidFill>
              </a:rPr>
              <a:t>  </a:t>
            </a:r>
            <a:r>
              <a:rPr lang="en-US" dirty="0" smtClean="0">
                <a:solidFill>
                  <a:srgbClr val="002060"/>
                </a:solidFill>
              </a:rPr>
              <a:t>Keith Jones and Kotaro Komatsu</a:t>
            </a:r>
            <a:r>
              <a:rPr lang="uk-UA" dirty="0" smtClean="0">
                <a:solidFill>
                  <a:srgbClr val="002060"/>
                </a:solidFill>
              </a:rPr>
              <a:t> (821)</a:t>
            </a:r>
          </a:p>
          <a:p>
            <a:pPr marL="342900" indent="-342900">
              <a:buAutoNum type="arabicPeriod"/>
            </a:pPr>
            <a:r>
              <a:rPr lang="en-US" dirty="0" smtClean="0">
                <a:solidFill>
                  <a:srgbClr val="002060"/>
                </a:solidFill>
              </a:rPr>
              <a:t>TWG05: Probability and Statistics Education</a:t>
            </a:r>
            <a:endParaRPr lang="uk-UA" dirty="0" smtClean="0">
              <a:solidFill>
                <a:srgbClr val="002060"/>
              </a:solidFill>
            </a:endParaRPr>
          </a:p>
          <a:p>
            <a:pPr marL="342900" indent="-342900">
              <a:buAutoNum type="arabicPeriod"/>
            </a:pPr>
            <a:r>
              <a:rPr lang="en-US" dirty="0" smtClean="0">
                <a:solidFill>
                  <a:srgbClr val="002060"/>
                </a:solidFill>
              </a:rPr>
              <a:t>TWG06: Applications and </a:t>
            </a:r>
            <a:r>
              <a:rPr lang="en-US" dirty="0" err="1" smtClean="0">
                <a:solidFill>
                  <a:srgbClr val="002060"/>
                </a:solidFill>
              </a:rPr>
              <a:t>modelling</a:t>
            </a:r>
            <a:endParaRPr lang="uk-UA" dirty="0" smtClean="0">
              <a:solidFill>
                <a:srgbClr val="002060"/>
              </a:solidFill>
            </a:endParaRPr>
          </a:p>
          <a:p>
            <a:pPr marL="342900" indent="-342900">
              <a:buAutoNum type="arabicPeriod"/>
            </a:pPr>
            <a:r>
              <a:rPr lang="en-US" dirty="0" smtClean="0">
                <a:solidFill>
                  <a:srgbClr val="002060"/>
                </a:solidFill>
              </a:rPr>
              <a:t>TWG07: Adult Mathematics Education</a:t>
            </a:r>
            <a:endParaRPr lang="uk-UA" dirty="0" smtClean="0">
              <a:solidFill>
                <a:srgbClr val="002060"/>
              </a:solidFill>
            </a:endParaRPr>
          </a:p>
          <a:p>
            <a:pPr marL="342900" indent="-342900">
              <a:buAutoNum type="arabicPeriod"/>
            </a:pPr>
            <a:r>
              <a:rPr lang="en-US" dirty="0" smtClean="0">
                <a:solidFill>
                  <a:srgbClr val="002060"/>
                </a:solidFill>
              </a:rPr>
              <a:t>TWG09: Mathematics and Language</a:t>
            </a:r>
            <a:endParaRPr lang="uk-UA" dirty="0" smtClean="0">
              <a:solidFill>
                <a:srgbClr val="002060"/>
              </a:solidFill>
            </a:endParaRPr>
          </a:p>
          <a:p>
            <a:pPr marL="342900" indent="-342900">
              <a:buAutoNum type="arabicPeriod"/>
            </a:pPr>
            <a:r>
              <a:rPr lang="en-US" dirty="0" smtClean="0">
                <a:solidFill>
                  <a:srgbClr val="002060"/>
                </a:solidFill>
              </a:rPr>
              <a:t>TWG10: Diversity and Mathematics Education: Social, Cultural and Political Challenges</a:t>
            </a:r>
            <a:endParaRPr lang="uk-UA" dirty="0" smtClean="0">
              <a:solidFill>
                <a:srgbClr val="002060"/>
              </a:solidFill>
            </a:endParaRPr>
          </a:p>
          <a:p>
            <a:pPr marL="342900" indent="-342900">
              <a:buAutoNum type="arabicPeriod"/>
            </a:pPr>
            <a:r>
              <a:rPr lang="en-US" dirty="0" smtClean="0"/>
              <a:t>TWG11: Comparative studies in mathematics education</a:t>
            </a:r>
            <a:endParaRPr lang="uk-UA" dirty="0" smtClean="0"/>
          </a:p>
          <a:p>
            <a:pPr marL="342900" indent="-342900">
              <a:buAutoNum type="arabicPeriod"/>
            </a:pPr>
            <a:r>
              <a:rPr lang="en-US" dirty="0" smtClean="0"/>
              <a:t>TWG12: History in Mathematics Education</a:t>
            </a:r>
            <a:endParaRPr lang="uk-UA" dirty="0" smtClean="0"/>
          </a:p>
          <a:p>
            <a:pPr marL="342900" indent="-342900">
              <a:buAutoNum type="arabicPeriod"/>
            </a:pPr>
            <a:r>
              <a:rPr lang="en-US" dirty="0" smtClean="0"/>
              <a:t>TWG13: Early Years Mathematics</a:t>
            </a:r>
            <a:endParaRPr lang="uk-UA" dirty="0" smtClean="0"/>
          </a:p>
          <a:p>
            <a:pPr marL="342900" indent="-342900">
              <a:buAutoNum type="arabicPeriod"/>
            </a:pPr>
            <a:r>
              <a:rPr lang="en-US" dirty="0" smtClean="0"/>
              <a:t>TWG14: University Mathematics Education</a:t>
            </a:r>
            <a:endParaRPr lang="uk-UA" i="1" dirty="0" smtClean="0">
              <a:solidFill>
                <a:srgbClr val="002060"/>
              </a:solidFill>
            </a:endParaRPr>
          </a:p>
          <a:p>
            <a:pPr marL="3543300" lvl="7" indent="-342900">
              <a:buAutoNum type="arabicPeriod"/>
            </a:pPr>
            <a:endParaRPr lang="uk-UA" i="1" dirty="0" smtClean="0">
              <a:solidFill>
                <a:srgbClr val="002060"/>
              </a:solidFill>
            </a:endParaRPr>
          </a:p>
          <a:p>
            <a:pPr marL="342900" indent="-342900">
              <a:buAutoNum type="arabicPeriod"/>
            </a:pPr>
            <a:endParaRPr lang="ru-RU" i="1" dirty="0">
              <a:solidFill>
                <a:srgbClr val="00206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en-US" sz="11200" b="1" dirty="0" smtClean="0">
                <a:solidFill>
                  <a:srgbClr val="002060"/>
                </a:solidFill>
              </a:rPr>
              <a:t>11</a:t>
            </a:r>
            <a:r>
              <a:rPr lang="en-US" sz="11200" b="1" baseline="30000" dirty="0" smtClean="0">
                <a:solidFill>
                  <a:srgbClr val="002060"/>
                </a:solidFill>
              </a:rPr>
              <a:t>th</a:t>
            </a:r>
            <a:r>
              <a:rPr lang="en-US" sz="11200" b="1" dirty="0" smtClean="0">
                <a:solidFill>
                  <a:srgbClr val="002060"/>
                </a:solidFill>
              </a:rPr>
              <a:t>  Congress of the </a:t>
            </a:r>
            <a:r>
              <a:rPr lang="en-US" sz="11200" b="1" dirty="0" err="1" smtClean="0">
                <a:solidFill>
                  <a:srgbClr val="002060"/>
                </a:solidFill>
              </a:rPr>
              <a:t>Europeam</a:t>
            </a:r>
            <a:r>
              <a:rPr lang="en-US" sz="11200" b="1" dirty="0" smtClean="0">
                <a:solidFill>
                  <a:srgbClr val="002060"/>
                </a:solidFill>
              </a:rPr>
              <a:t> Society for Research </a:t>
            </a:r>
            <a:br>
              <a:rPr lang="en-US" sz="11200" b="1" dirty="0" smtClean="0">
                <a:solidFill>
                  <a:srgbClr val="002060"/>
                </a:solidFill>
              </a:rPr>
            </a:br>
            <a:r>
              <a:rPr lang="en-US" sz="11200" b="1" dirty="0" smtClean="0">
                <a:solidFill>
                  <a:srgbClr val="002060"/>
                </a:solidFill>
              </a:rPr>
              <a:t>in Mathematical  Education</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smtClean="0">
                <a:solidFill>
                  <a:srgbClr val="002060"/>
                </a:solidFill>
                <a:hlinkClick r:id="rId2"/>
              </a:rPr>
              <a:t>http://www.mathematik.uni-dortmund.de/~prediger/ERME/CERME11_Proceedings_2019.pdf</a:t>
            </a:r>
            <a:r>
              <a:rPr lang="en-US" sz="1400" b="1" u="sng" dirty="0" smtClean="0">
                <a:solidFill>
                  <a:srgbClr val="002060"/>
                </a:solidFill>
              </a:rPr>
              <a:t> </a:t>
            </a:r>
            <a:endParaRPr lang="ru-RU" dirty="0">
              <a:solidFill>
                <a:srgbClr val="002060"/>
              </a:solidFill>
            </a:endParaRPr>
          </a:p>
        </p:txBody>
      </p:sp>
      <p:pic>
        <p:nvPicPr>
          <p:cNvPr id="46083" name="Picture 3"/>
          <p:cNvPicPr>
            <a:picLocks noChangeAspect="1" noChangeArrowheads="1"/>
          </p:cNvPicPr>
          <p:nvPr/>
        </p:nvPicPr>
        <p:blipFill>
          <a:blip r:embed="rId3"/>
          <a:srcRect/>
          <a:stretch>
            <a:fillRect/>
          </a:stretch>
        </p:blipFill>
        <p:spPr bwMode="auto">
          <a:xfrm>
            <a:off x="5257800" y="1295400"/>
            <a:ext cx="3886200" cy="504791"/>
          </a:xfrm>
          <a:prstGeom prst="rect">
            <a:avLst/>
          </a:prstGeom>
          <a:noFill/>
          <a:ln w="9525">
            <a:noFill/>
            <a:miter lim="800000"/>
            <a:headEnd/>
            <a:tailEnd/>
          </a:ln>
          <a:effectLst/>
        </p:spPr>
      </p:pic>
      <p:sp>
        <p:nvSpPr>
          <p:cNvPr id="7" name="Прямоугольник 6"/>
          <p:cNvSpPr/>
          <p:nvPr/>
        </p:nvSpPr>
        <p:spPr>
          <a:xfrm>
            <a:off x="0" y="1371600"/>
            <a:ext cx="9144000" cy="4678204"/>
          </a:xfrm>
          <a:prstGeom prst="rect">
            <a:avLst/>
          </a:prstGeom>
        </p:spPr>
        <p:txBody>
          <a:bodyPr wrap="square">
            <a:spAutoFit/>
          </a:bodyPr>
          <a:lstStyle/>
          <a:p>
            <a:r>
              <a:rPr lang="uk-UA" sz="2800" b="1" dirty="0" smtClean="0">
                <a:solidFill>
                  <a:srgbClr val="002060"/>
                </a:solidFill>
              </a:rPr>
              <a:t>Тематичні робочі групи</a:t>
            </a:r>
          </a:p>
          <a:p>
            <a:r>
              <a:rPr lang="uk-UA" dirty="0" smtClean="0">
                <a:solidFill>
                  <a:srgbClr val="002060"/>
                </a:solidFill>
              </a:rPr>
              <a:t>14. </a:t>
            </a:r>
            <a:r>
              <a:rPr lang="en-US" dirty="0" smtClean="0">
                <a:solidFill>
                  <a:srgbClr val="002060"/>
                </a:solidFill>
              </a:rPr>
              <a:t>TWG15: Teaching Mathematics with Technology and Other Resources</a:t>
            </a:r>
            <a:endParaRPr lang="uk-UA" dirty="0" smtClean="0">
              <a:solidFill>
                <a:srgbClr val="002060"/>
              </a:solidFill>
            </a:endParaRPr>
          </a:p>
          <a:p>
            <a:r>
              <a:rPr lang="uk-UA" dirty="0" smtClean="0">
                <a:solidFill>
                  <a:srgbClr val="002060"/>
                </a:solidFill>
              </a:rPr>
              <a:t>15. </a:t>
            </a:r>
            <a:r>
              <a:rPr lang="en-US" dirty="0" smtClean="0">
                <a:solidFill>
                  <a:srgbClr val="002060"/>
                </a:solidFill>
              </a:rPr>
              <a:t>TWG16: Learning Mathematics with Technology and Other Resources</a:t>
            </a:r>
            <a:endParaRPr lang="uk-UA" dirty="0" smtClean="0">
              <a:solidFill>
                <a:srgbClr val="002060"/>
              </a:solidFill>
            </a:endParaRPr>
          </a:p>
          <a:p>
            <a:r>
              <a:rPr lang="uk-UA" dirty="0" smtClean="0">
                <a:solidFill>
                  <a:srgbClr val="002060"/>
                </a:solidFill>
              </a:rPr>
              <a:t>                     - </a:t>
            </a:r>
            <a:r>
              <a:rPr lang="en-US" dirty="0" smtClean="0">
                <a:solidFill>
                  <a:srgbClr val="002060"/>
                </a:solidFill>
              </a:rPr>
              <a:t>Dynamic vs. static! Different </a:t>
            </a:r>
            <a:r>
              <a:rPr lang="en-US" dirty="0" err="1" smtClean="0">
                <a:solidFill>
                  <a:srgbClr val="002060"/>
                </a:solidFill>
              </a:rPr>
              <a:t>visualisations</a:t>
            </a:r>
            <a:r>
              <a:rPr lang="en-US" dirty="0" smtClean="0">
                <a:solidFill>
                  <a:srgbClr val="002060"/>
                </a:solidFill>
              </a:rPr>
              <a:t> to conceptualize parameters of</a:t>
            </a:r>
            <a:r>
              <a:rPr lang="uk-UA" dirty="0" smtClean="0">
                <a:solidFill>
                  <a:srgbClr val="002060"/>
                </a:solidFill>
              </a:rPr>
              <a:t/>
            </a:r>
            <a:br>
              <a:rPr lang="uk-UA" dirty="0" smtClean="0">
                <a:solidFill>
                  <a:srgbClr val="002060"/>
                </a:solidFill>
              </a:rPr>
            </a:br>
            <a:r>
              <a:rPr lang="uk-UA" dirty="0" smtClean="0">
                <a:solidFill>
                  <a:srgbClr val="002060"/>
                </a:solidFill>
              </a:rPr>
              <a:t>                    </a:t>
            </a:r>
            <a:r>
              <a:rPr lang="en-US" dirty="0" smtClean="0">
                <a:solidFill>
                  <a:srgbClr val="002060"/>
                </a:solidFill>
              </a:rPr>
              <a:t> </a:t>
            </a:r>
            <a:r>
              <a:rPr lang="uk-UA" dirty="0" smtClean="0">
                <a:solidFill>
                  <a:srgbClr val="002060"/>
                </a:solidFill>
              </a:rPr>
              <a:t>  </a:t>
            </a:r>
            <a:r>
              <a:rPr lang="en-US" dirty="0" smtClean="0">
                <a:solidFill>
                  <a:srgbClr val="002060"/>
                </a:solidFill>
              </a:rPr>
              <a:t>quadratic functions Lisa </a:t>
            </a:r>
            <a:r>
              <a:rPr lang="en-US" dirty="0" err="1" smtClean="0">
                <a:solidFill>
                  <a:srgbClr val="002060"/>
                </a:solidFill>
              </a:rPr>
              <a:t>Göbel</a:t>
            </a:r>
            <a:r>
              <a:rPr lang="en-US" dirty="0" smtClean="0">
                <a:solidFill>
                  <a:srgbClr val="002060"/>
                </a:solidFill>
              </a:rPr>
              <a:t> and </a:t>
            </a:r>
            <a:r>
              <a:rPr lang="en-US" dirty="0" err="1" smtClean="0">
                <a:solidFill>
                  <a:srgbClr val="002060"/>
                </a:solidFill>
              </a:rPr>
              <a:t>Bärbel</a:t>
            </a:r>
            <a:r>
              <a:rPr lang="en-US" dirty="0" smtClean="0">
                <a:solidFill>
                  <a:srgbClr val="002060"/>
                </a:solidFill>
              </a:rPr>
              <a:t> </a:t>
            </a:r>
            <a:r>
              <a:rPr lang="en-US" dirty="0" err="1" smtClean="0">
                <a:solidFill>
                  <a:srgbClr val="002060"/>
                </a:solidFill>
              </a:rPr>
              <a:t>Barzel</a:t>
            </a:r>
            <a:r>
              <a:rPr lang="en-US" dirty="0" smtClean="0">
                <a:solidFill>
                  <a:srgbClr val="002060"/>
                </a:solidFill>
              </a:rPr>
              <a:t> </a:t>
            </a:r>
            <a:r>
              <a:rPr lang="uk-UA" dirty="0" smtClean="0">
                <a:solidFill>
                  <a:srgbClr val="002060"/>
                </a:solidFill>
              </a:rPr>
              <a:t> (</a:t>
            </a:r>
            <a:r>
              <a:rPr lang="en-US" dirty="0" smtClean="0">
                <a:solidFill>
                  <a:srgbClr val="002060"/>
                </a:solidFill>
              </a:rPr>
              <a:t>Page</a:t>
            </a:r>
            <a:r>
              <a:rPr lang="uk-UA" dirty="0" smtClean="0">
                <a:solidFill>
                  <a:srgbClr val="002060"/>
                </a:solidFill>
              </a:rPr>
              <a:t> </a:t>
            </a:r>
            <a:r>
              <a:rPr lang="en-US" dirty="0" smtClean="0">
                <a:solidFill>
                  <a:srgbClr val="002060"/>
                </a:solidFill>
              </a:rPr>
              <a:t>2836</a:t>
            </a:r>
            <a:r>
              <a:rPr lang="uk-UA" dirty="0" smtClean="0">
                <a:solidFill>
                  <a:srgbClr val="002060"/>
                </a:solidFill>
              </a:rPr>
              <a:t>)</a:t>
            </a:r>
            <a:endParaRPr lang="en-US" dirty="0" smtClean="0">
              <a:solidFill>
                <a:srgbClr val="002060"/>
              </a:solidFill>
            </a:endParaRPr>
          </a:p>
          <a:p>
            <a:r>
              <a:rPr lang="en-US" dirty="0" smtClean="0">
                <a:solidFill>
                  <a:srgbClr val="002060"/>
                </a:solidFill>
              </a:rPr>
              <a:t>16. </a:t>
            </a:r>
            <a:r>
              <a:rPr lang="en-US" dirty="0" smtClean="0"/>
              <a:t>TWG18: Mathematics teacher education and professional development</a:t>
            </a:r>
          </a:p>
          <a:p>
            <a:r>
              <a:rPr lang="en-US" dirty="0" smtClean="0">
                <a:solidFill>
                  <a:srgbClr val="002060"/>
                </a:solidFill>
              </a:rPr>
              <a:t>17. </a:t>
            </a:r>
            <a:r>
              <a:rPr lang="en-US" dirty="0" smtClean="0"/>
              <a:t>TWG19: Mathematics Teaching and Teacher Practice(s) </a:t>
            </a:r>
          </a:p>
          <a:p>
            <a:r>
              <a:rPr lang="en-US" dirty="0" smtClean="0">
                <a:solidFill>
                  <a:srgbClr val="002060"/>
                </a:solidFill>
              </a:rPr>
              <a:t>18. </a:t>
            </a:r>
            <a:r>
              <a:rPr lang="en-US" dirty="0" smtClean="0"/>
              <a:t>TWG20: Mathematics teacher knowledge, beliefs, and identity </a:t>
            </a:r>
          </a:p>
          <a:p>
            <a:r>
              <a:rPr lang="en-US" dirty="0" smtClean="0">
                <a:solidFill>
                  <a:srgbClr val="002060"/>
                </a:solidFill>
              </a:rPr>
              <a:t>19. </a:t>
            </a:r>
            <a:r>
              <a:rPr lang="en-US" dirty="0" smtClean="0"/>
              <a:t>TWG21: Assessment in mathematics education </a:t>
            </a:r>
          </a:p>
          <a:p>
            <a:r>
              <a:rPr lang="en-US" dirty="0" smtClean="0">
                <a:solidFill>
                  <a:srgbClr val="002060"/>
                </a:solidFill>
              </a:rPr>
              <a:t>20. </a:t>
            </a:r>
            <a:r>
              <a:rPr lang="en-US" dirty="0" smtClean="0"/>
              <a:t>TWG22: Curriculum resources and task design in mathematics education </a:t>
            </a:r>
          </a:p>
          <a:p>
            <a:r>
              <a:rPr lang="en-US" dirty="0" smtClean="0">
                <a:solidFill>
                  <a:srgbClr val="002060"/>
                </a:solidFill>
              </a:rPr>
              <a:t>21. </a:t>
            </a:r>
            <a:r>
              <a:rPr lang="en-US" dirty="0" smtClean="0"/>
              <a:t>TWG 23: Implementation of research findings in mathematics education </a:t>
            </a:r>
          </a:p>
          <a:p>
            <a:r>
              <a:rPr lang="en-US" dirty="0" smtClean="0">
                <a:solidFill>
                  <a:srgbClr val="002060"/>
                </a:solidFill>
              </a:rPr>
              <a:t>22. </a:t>
            </a:r>
            <a:r>
              <a:rPr lang="en-US" dirty="0" smtClean="0"/>
              <a:t>TWG 23: Implementation of research findings in mathematics education </a:t>
            </a:r>
          </a:p>
          <a:p>
            <a:r>
              <a:rPr lang="en-US" dirty="0" smtClean="0">
                <a:solidFill>
                  <a:srgbClr val="002060"/>
                </a:solidFill>
              </a:rPr>
              <a:t>23. </a:t>
            </a:r>
            <a:r>
              <a:rPr lang="en-US" dirty="0" smtClean="0"/>
              <a:t>TWG25: Inclusive Mathematics Education – challenges for students with special needs</a:t>
            </a:r>
          </a:p>
          <a:p>
            <a:r>
              <a:rPr lang="en-US" dirty="0" smtClean="0"/>
              <a:t>24. TWG26: Mathematics in the context of STEM education </a:t>
            </a:r>
            <a:endParaRPr lang="uk-UA" dirty="0" smtClean="0">
              <a:solidFill>
                <a:srgbClr val="002060"/>
              </a:solidFill>
            </a:endParaRPr>
          </a:p>
          <a:p>
            <a:pPr marL="3543300" lvl="7" indent="-342900"/>
            <a:endParaRPr lang="uk-UA" i="1" dirty="0" smtClean="0">
              <a:solidFill>
                <a:srgbClr val="002060"/>
              </a:solidFill>
            </a:endParaRPr>
          </a:p>
          <a:p>
            <a:pPr marL="342900" indent="-342900">
              <a:buAutoNum type="arabicPeriod"/>
            </a:pPr>
            <a:endParaRPr lang="ru-RU" i="1"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609600"/>
            <a:ext cx="4114800" cy="5632311"/>
          </a:xfrm>
          <a:prstGeom prst="rect">
            <a:avLst/>
          </a:prstGeom>
          <a:noFill/>
        </p:spPr>
        <p:txBody>
          <a:bodyPr wrap="square" rtlCol="0">
            <a:spAutoFit/>
          </a:bodyPr>
          <a:lstStyle/>
          <a:p>
            <a:pPr algn="ctr"/>
            <a:r>
              <a:rPr lang="uk-UA" b="1" dirty="0" smtClean="0">
                <a:solidFill>
                  <a:srgbClr val="002060"/>
                </a:solidFill>
              </a:rPr>
              <a:t>Усі матеріали доступні у вільному доступі у форматі </a:t>
            </a:r>
            <a:r>
              <a:rPr lang="en-US" b="1" dirty="0" err="1" smtClean="0">
                <a:solidFill>
                  <a:srgbClr val="002060"/>
                </a:solidFill>
              </a:rPr>
              <a:t>pdf</a:t>
            </a:r>
            <a:r>
              <a:rPr lang="en-US" b="1" dirty="0" smtClean="0">
                <a:solidFill>
                  <a:srgbClr val="002060"/>
                </a:solidFill>
              </a:rPr>
              <a:t>.</a:t>
            </a:r>
            <a:r>
              <a:rPr lang="uk-UA" b="1" dirty="0" smtClean="0">
                <a:solidFill>
                  <a:srgbClr val="002060"/>
                </a:solidFill>
              </a:rPr>
              <a:t> </a:t>
            </a:r>
            <a:endParaRPr lang="en-US" b="1" dirty="0" smtClean="0">
              <a:solidFill>
                <a:srgbClr val="002060"/>
              </a:solidFill>
            </a:endParaRPr>
          </a:p>
          <a:p>
            <a:pPr algn="ctr"/>
            <a:endParaRPr lang="en-US" b="1" dirty="0" smtClean="0">
              <a:solidFill>
                <a:srgbClr val="002060"/>
              </a:solidFill>
            </a:endParaRPr>
          </a:p>
          <a:p>
            <a:pPr algn="ctr"/>
            <a:r>
              <a:rPr lang="uk-UA" b="1" dirty="0" smtClean="0">
                <a:solidFill>
                  <a:srgbClr val="002060"/>
                </a:solidFill>
              </a:rPr>
              <a:t>Документ має 4997 сторінок.</a:t>
            </a:r>
          </a:p>
          <a:p>
            <a:pPr algn="ctr"/>
            <a:endParaRPr lang="uk-UA" b="1" dirty="0" smtClean="0">
              <a:solidFill>
                <a:srgbClr val="002060"/>
              </a:solidFill>
            </a:endParaRPr>
          </a:p>
          <a:p>
            <a:pPr algn="ctr"/>
            <a:r>
              <a:rPr lang="uk-UA" b="1" dirty="0" smtClean="0">
                <a:solidFill>
                  <a:srgbClr val="002060"/>
                </a:solidFill>
              </a:rPr>
              <a:t>Матеріали упорядковані по 26 Тематичним робочим групам ,  які майже не змінюються.</a:t>
            </a:r>
          </a:p>
          <a:p>
            <a:pPr algn="ctr"/>
            <a:endParaRPr lang="uk-UA" b="1" dirty="0" smtClean="0">
              <a:solidFill>
                <a:srgbClr val="002060"/>
              </a:solidFill>
            </a:endParaRPr>
          </a:p>
          <a:p>
            <a:pPr algn="ctr"/>
            <a:r>
              <a:rPr lang="uk-UA" b="1" dirty="0" smtClean="0">
                <a:solidFill>
                  <a:srgbClr val="002060"/>
                </a:solidFill>
              </a:rPr>
              <a:t>Відображають сучасний стан математичної освіти в Європі.</a:t>
            </a:r>
          </a:p>
          <a:p>
            <a:pPr algn="ctr"/>
            <a:endParaRPr lang="uk-UA" b="1" dirty="0" smtClean="0">
              <a:solidFill>
                <a:srgbClr val="002060"/>
              </a:solidFill>
            </a:endParaRPr>
          </a:p>
          <a:p>
            <a:pPr algn="ctr"/>
            <a:r>
              <a:rPr lang="uk-UA" b="1" dirty="0" smtClean="0">
                <a:solidFill>
                  <a:srgbClr val="002060"/>
                </a:solidFill>
              </a:rPr>
              <a:t>Бажано представництво України в </a:t>
            </a:r>
            <a:r>
              <a:rPr lang="en-US" b="1" dirty="0" smtClean="0">
                <a:solidFill>
                  <a:srgbClr val="002060"/>
                </a:solidFill>
              </a:rPr>
              <a:t>ERME </a:t>
            </a:r>
            <a:r>
              <a:rPr lang="uk-UA" b="1" dirty="0" smtClean="0">
                <a:solidFill>
                  <a:srgbClr val="002060"/>
                </a:solidFill>
              </a:rPr>
              <a:t>(можливе як корпоративне, так і індивідуальне).</a:t>
            </a:r>
          </a:p>
          <a:p>
            <a:pPr algn="ctr"/>
            <a:endParaRPr lang="uk-UA" b="1" dirty="0" smtClean="0">
              <a:solidFill>
                <a:srgbClr val="002060"/>
              </a:solidFill>
            </a:endParaRPr>
          </a:p>
          <a:p>
            <a:pPr algn="ctr"/>
            <a:r>
              <a:rPr lang="uk-UA" b="1" dirty="0" smtClean="0">
                <a:solidFill>
                  <a:srgbClr val="002060"/>
                </a:solidFill>
              </a:rPr>
              <a:t>На наступних конференціях ім. О.В.</a:t>
            </a:r>
            <a:r>
              <a:rPr lang="uk-UA" b="1" dirty="0" err="1" smtClean="0">
                <a:solidFill>
                  <a:srgbClr val="002060"/>
                </a:solidFill>
              </a:rPr>
              <a:t>Погорелова</a:t>
            </a:r>
            <a:r>
              <a:rPr lang="uk-UA" b="1" dirty="0" smtClean="0">
                <a:solidFill>
                  <a:srgbClr val="002060"/>
                </a:solidFill>
              </a:rPr>
              <a:t> бажано планувати оглядові доповіді по матеріалах конференцій </a:t>
            </a:r>
            <a:r>
              <a:rPr lang="en-US" b="1" dirty="0" smtClean="0">
                <a:solidFill>
                  <a:srgbClr val="002060"/>
                </a:solidFill>
              </a:rPr>
              <a:t>CERME</a:t>
            </a:r>
            <a:r>
              <a:rPr lang="ru-RU" b="1" dirty="0" smtClean="0">
                <a:solidFill>
                  <a:srgbClr val="002060"/>
                </a:solidFill>
              </a:rPr>
              <a:t>.</a:t>
            </a:r>
            <a:r>
              <a:rPr lang="uk-UA" b="1" dirty="0" smtClean="0">
                <a:solidFill>
                  <a:srgbClr val="002060"/>
                </a:solidFill>
              </a:rPr>
              <a:t>   </a:t>
            </a:r>
            <a:endParaRPr lang="ru-RU" b="1" dirty="0">
              <a:solidFill>
                <a:srgbClr val="002060"/>
              </a:solidFill>
            </a:endParaRPr>
          </a:p>
        </p:txBody>
      </p:sp>
      <p:pic>
        <p:nvPicPr>
          <p:cNvPr id="49154" name="Picture 2"/>
          <p:cNvPicPr>
            <a:picLocks noChangeAspect="1" noChangeArrowheads="1"/>
          </p:cNvPicPr>
          <p:nvPr/>
        </p:nvPicPr>
        <p:blipFill>
          <a:blip r:embed="rId2"/>
          <a:srcRect/>
          <a:stretch>
            <a:fillRect/>
          </a:stretch>
        </p:blipFill>
        <p:spPr bwMode="auto">
          <a:xfrm>
            <a:off x="0" y="0"/>
            <a:ext cx="4495800" cy="6799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2286000"/>
            <a:ext cx="5029200" cy="2616101"/>
          </a:xfrm>
          <a:prstGeom prst="rect">
            <a:avLst/>
          </a:prstGeom>
          <a:noFill/>
        </p:spPr>
        <p:txBody>
          <a:bodyPr wrap="square" rtlCol="0">
            <a:spAutoFit/>
          </a:bodyPr>
          <a:lstStyle/>
          <a:p>
            <a:r>
              <a:rPr lang="uk-UA" sz="3200" b="1" dirty="0" err="1" smtClean="0">
                <a:solidFill>
                  <a:srgbClr val="002060"/>
                </a:solidFill>
              </a:rPr>
              <a:t>Рамануджан</a:t>
            </a:r>
            <a:endParaRPr lang="ru-RU" sz="3200" b="1" dirty="0" smtClean="0">
              <a:solidFill>
                <a:srgbClr val="002060"/>
              </a:solidFill>
            </a:endParaRPr>
          </a:p>
          <a:p>
            <a:endParaRPr lang="uk-UA" sz="3200" b="1" dirty="0" smtClean="0">
              <a:solidFill>
                <a:schemeClr val="tx2"/>
              </a:solidFill>
            </a:endParaRPr>
          </a:p>
          <a:p>
            <a:r>
              <a:rPr lang="uk-UA" sz="3200" b="1" dirty="0" smtClean="0">
                <a:solidFill>
                  <a:schemeClr val="tx2"/>
                </a:solidFill>
              </a:rPr>
              <a:t>Природа математичної обдарованості і джерел математичної творчості.</a:t>
            </a:r>
            <a:endParaRPr lang="uk-UA" sz="3200" b="1" dirty="0">
              <a:solidFill>
                <a:schemeClr val="tx2"/>
              </a:solidFill>
            </a:endParaRPr>
          </a:p>
        </p:txBody>
      </p:sp>
      <p:sp>
        <p:nvSpPr>
          <p:cNvPr id="6" name="TextBox 5"/>
          <p:cNvSpPr txBox="1"/>
          <p:nvPr/>
        </p:nvSpPr>
        <p:spPr>
          <a:xfrm>
            <a:off x="0" y="0"/>
            <a:ext cx="9144000" cy="923330"/>
          </a:xfrm>
          <a:prstGeom prst="rect">
            <a:avLst/>
          </a:prstGeom>
          <a:noFill/>
        </p:spPr>
        <p:txBody>
          <a:bodyPr wrap="square" rtlCol="0">
            <a:spAutoFit/>
          </a:bodyPr>
          <a:lstStyle/>
          <a:p>
            <a:r>
              <a:rPr lang="ru-RU" sz="3600" b="1" dirty="0" smtClean="0">
                <a:solidFill>
                  <a:srgbClr val="002060"/>
                </a:solidFill>
              </a:rPr>
              <a:t>Людина, яка </a:t>
            </a:r>
            <a:r>
              <a:rPr lang="ru-RU" sz="3600" b="1" dirty="0" err="1" smtClean="0">
                <a:solidFill>
                  <a:srgbClr val="002060"/>
                </a:solidFill>
              </a:rPr>
              <a:t>пізнала</a:t>
            </a:r>
            <a:r>
              <a:rPr lang="ru-RU" sz="3600" b="1" dirty="0" smtClean="0">
                <a:solidFill>
                  <a:srgbClr val="002060"/>
                </a:solidFill>
              </a:rPr>
              <a:t> </a:t>
            </a:r>
            <a:r>
              <a:rPr lang="ru-RU" sz="3600" b="1" dirty="0" err="1" smtClean="0">
                <a:solidFill>
                  <a:srgbClr val="002060"/>
                </a:solidFill>
              </a:rPr>
              <a:t>нескінченність</a:t>
            </a:r>
            <a:r>
              <a:rPr lang="ru-RU" sz="3600" b="1" dirty="0" smtClean="0">
                <a:solidFill>
                  <a:srgbClr val="002060"/>
                </a:solidFill>
              </a:rPr>
              <a:t> (2015)</a:t>
            </a:r>
            <a:endParaRPr lang="en-US" sz="3600" b="1" dirty="0" smtClean="0">
              <a:solidFill>
                <a:srgbClr val="002060"/>
              </a:solidFill>
            </a:endParaRPr>
          </a:p>
          <a:p>
            <a:endParaRPr lang="ru-RU" dirty="0"/>
          </a:p>
        </p:txBody>
      </p:sp>
      <p:pic>
        <p:nvPicPr>
          <p:cNvPr id="1026" name="Picture 2"/>
          <p:cNvPicPr>
            <a:picLocks noChangeAspect="1" noChangeArrowheads="1"/>
          </p:cNvPicPr>
          <p:nvPr/>
        </p:nvPicPr>
        <p:blipFill>
          <a:blip r:embed="rId2"/>
          <a:srcRect/>
          <a:stretch>
            <a:fillRect/>
          </a:stretch>
        </p:blipFill>
        <p:spPr bwMode="auto">
          <a:xfrm>
            <a:off x="0" y="1284891"/>
            <a:ext cx="3733800" cy="55731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0" y="2286000"/>
            <a:ext cx="4572000" cy="1754326"/>
          </a:xfrm>
          <a:prstGeom prst="rect">
            <a:avLst/>
          </a:prstGeom>
          <a:noFill/>
        </p:spPr>
        <p:txBody>
          <a:bodyPr wrap="square" rtlCol="0">
            <a:spAutoFit/>
          </a:bodyPr>
          <a:lstStyle/>
          <a:p>
            <a:r>
              <a:rPr lang="uk-UA" dirty="0" smtClean="0">
                <a:solidFill>
                  <a:srgbClr val="002060"/>
                </a:solidFill>
              </a:rPr>
              <a:t>Підліткова жорстокість на фоні </a:t>
            </a:r>
            <a:r>
              <a:rPr lang="uk-UA" dirty="0" err="1" smtClean="0">
                <a:solidFill>
                  <a:srgbClr val="002060"/>
                </a:solidFill>
              </a:rPr>
              <a:t>всеохопної</a:t>
            </a:r>
            <a:r>
              <a:rPr lang="uk-UA" dirty="0" smtClean="0">
                <a:solidFill>
                  <a:srgbClr val="002060"/>
                </a:solidFill>
              </a:rPr>
              <a:t> конкурентної системи (1:100) доступу до вищої освіти як універсального шляху до самореалізації і благополуччя.</a:t>
            </a:r>
          </a:p>
          <a:p>
            <a:endParaRPr lang="uk-UA" dirty="0" smtClean="0"/>
          </a:p>
          <a:p>
            <a:endParaRPr lang="uk-UA" dirty="0"/>
          </a:p>
        </p:txBody>
      </p:sp>
      <p:sp>
        <p:nvSpPr>
          <p:cNvPr id="6" name="TextBox 5"/>
          <p:cNvSpPr txBox="1"/>
          <p:nvPr/>
        </p:nvSpPr>
        <p:spPr>
          <a:xfrm>
            <a:off x="0" y="0"/>
            <a:ext cx="9144000" cy="1354217"/>
          </a:xfrm>
          <a:prstGeom prst="rect">
            <a:avLst/>
          </a:prstGeom>
          <a:noFill/>
        </p:spPr>
        <p:txBody>
          <a:bodyPr wrap="square" rtlCol="0">
            <a:spAutoFit/>
          </a:bodyPr>
          <a:lstStyle/>
          <a:p>
            <a:r>
              <a:rPr lang="uk-UA" sz="3600" b="1" dirty="0" smtClean="0">
                <a:solidFill>
                  <a:srgbClr val="002060"/>
                </a:solidFill>
              </a:rPr>
              <a:t>Кращі дні </a:t>
            </a:r>
            <a:r>
              <a:rPr lang="ru-RU" sz="3600" b="1" dirty="0" smtClean="0">
                <a:solidFill>
                  <a:srgbClr val="002060"/>
                </a:solidFill>
              </a:rPr>
              <a:t>(2019) (Китай)</a:t>
            </a:r>
            <a:endParaRPr lang="en-US" sz="3600" b="1" dirty="0" smtClean="0">
              <a:solidFill>
                <a:srgbClr val="002060"/>
              </a:solidFill>
            </a:endParaRPr>
          </a:p>
          <a:p>
            <a:r>
              <a:rPr lang="uk-UA" sz="2800" b="1" dirty="0" smtClean="0">
                <a:solidFill>
                  <a:srgbClr val="002060"/>
                </a:solidFill>
              </a:rPr>
              <a:t>ЗНО по-китайські (</a:t>
            </a:r>
            <a:r>
              <a:rPr lang="uk-UA" sz="2800" b="1" dirty="0" err="1" smtClean="0">
                <a:solidFill>
                  <a:srgbClr val="002060"/>
                </a:solidFill>
              </a:rPr>
              <a:t>Гао-Као</a:t>
            </a:r>
            <a:r>
              <a:rPr lang="uk-UA" sz="2800" b="1" dirty="0" smtClean="0">
                <a:solidFill>
                  <a:srgbClr val="002060"/>
                </a:solidFill>
              </a:rPr>
              <a:t>)</a:t>
            </a:r>
            <a:endParaRPr lang="ru-RU" sz="2800" b="1" dirty="0" smtClean="0">
              <a:solidFill>
                <a:srgbClr val="002060"/>
              </a:solidFill>
            </a:endParaRPr>
          </a:p>
          <a:p>
            <a:endParaRPr lang="ru-RU" dirty="0"/>
          </a:p>
        </p:txBody>
      </p:sp>
      <p:pic>
        <p:nvPicPr>
          <p:cNvPr id="3074" name="Picture 2"/>
          <p:cNvPicPr>
            <a:picLocks noChangeAspect="1" noChangeArrowheads="1"/>
          </p:cNvPicPr>
          <p:nvPr/>
        </p:nvPicPr>
        <p:blipFill>
          <a:blip r:embed="rId2"/>
          <a:srcRect/>
          <a:stretch>
            <a:fillRect/>
          </a:stretch>
        </p:blipFill>
        <p:spPr bwMode="auto">
          <a:xfrm>
            <a:off x="-1" y="1295400"/>
            <a:ext cx="4273001" cy="5562600"/>
          </a:xfrm>
          <a:prstGeom prst="rect">
            <a:avLst/>
          </a:prstGeom>
          <a:noFill/>
          <a:ln w="9525">
            <a:noFill/>
            <a:miter lim="800000"/>
            <a:headEnd/>
            <a:tailEnd/>
          </a:ln>
          <a:effectLst/>
        </p:spPr>
      </p:pic>
      <p:sp>
        <p:nvSpPr>
          <p:cNvPr id="7" name="TextBox 6"/>
          <p:cNvSpPr txBox="1"/>
          <p:nvPr/>
        </p:nvSpPr>
        <p:spPr>
          <a:xfrm>
            <a:off x="4419600" y="5791200"/>
            <a:ext cx="4495800" cy="646331"/>
          </a:xfrm>
          <a:prstGeom prst="rect">
            <a:avLst/>
          </a:prstGeom>
          <a:noFill/>
        </p:spPr>
        <p:txBody>
          <a:bodyPr wrap="square" rtlCol="0">
            <a:spAutoFit/>
          </a:bodyPr>
          <a:lstStyle/>
          <a:p>
            <a:r>
              <a:rPr lang="uk-UA" b="1" dirty="0" smtClean="0">
                <a:solidFill>
                  <a:srgbClr val="FF0000"/>
                </a:solidFill>
              </a:rPr>
              <a:t>Чи може демократичний світ конкурувати з китайською цивілізацією?</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0" y="1219200"/>
            <a:ext cx="9144000" cy="387482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0" y="3552825"/>
            <a:ext cx="2352675" cy="3305175"/>
          </a:xfrm>
          <a:prstGeom prst="rect">
            <a:avLst/>
          </a:prstGeom>
          <a:noFill/>
          <a:ln w="9525">
            <a:noFill/>
            <a:miter lim="800000"/>
            <a:headEnd/>
            <a:tailEnd/>
          </a:ln>
          <a:effectLst/>
        </p:spPr>
      </p:pic>
      <p:sp>
        <p:nvSpPr>
          <p:cNvPr id="5" name="TextBox 4"/>
          <p:cNvSpPr txBox="1"/>
          <p:nvPr/>
        </p:nvSpPr>
        <p:spPr>
          <a:xfrm>
            <a:off x="2362200" y="5103674"/>
            <a:ext cx="6781800" cy="1754326"/>
          </a:xfrm>
          <a:prstGeom prst="rect">
            <a:avLst/>
          </a:prstGeom>
          <a:noFill/>
        </p:spPr>
        <p:txBody>
          <a:bodyPr wrap="square" rtlCol="0">
            <a:spAutoFit/>
          </a:bodyPr>
          <a:lstStyle/>
          <a:p>
            <a:r>
              <a:rPr lang="uk-UA" dirty="0" smtClean="0"/>
              <a:t>Мартін - американський студент приїжджає в Оксфордський університет, маючи мрію написати роботу під крилом видатного логіка і математика, викладача Артура </a:t>
            </a:r>
            <a:r>
              <a:rPr lang="uk-UA" dirty="0" err="1" smtClean="0"/>
              <a:t>Селдома</a:t>
            </a:r>
            <a:r>
              <a:rPr lang="uk-UA" dirty="0" smtClean="0"/>
              <a:t>. І тут відбувається вбивство - місіс </a:t>
            </a:r>
            <a:r>
              <a:rPr lang="uk-UA" dirty="0" err="1" smtClean="0"/>
              <a:t>Іглтон</a:t>
            </a:r>
            <a:r>
              <a:rPr lang="uk-UA" dirty="0" smtClean="0"/>
              <a:t> - старої подруги </a:t>
            </a:r>
            <a:r>
              <a:rPr lang="uk-UA" dirty="0" err="1" smtClean="0"/>
              <a:t>Селдома</a:t>
            </a:r>
            <a:r>
              <a:rPr lang="uk-UA" dirty="0" smtClean="0"/>
              <a:t>, у якої Мартін знімає кімнату. </a:t>
            </a:r>
            <a:r>
              <a:rPr lang="uk-UA" dirty="0" err="1" smtClean="0"/>
              <a:t>Селдом</a:t>
            </a:r>
            <a:r>
              <a:rPr lang="uk-UA" dirty="0" smtClean="0"/>
              <a:t> і Мартін об'єднують зусилля і проводять власне розслідування злочину ...</a:t>
            </a:r>
            <a:endParaRPr lang="uk-UA" dirty="0"/>
          </a:p>
        </p:txBody>
      </p:sp>
      <p:sp>
        <p:nvSpPr>
          <p:cNvPr id="6" name="TextBox 5"/>
          <p:cNvSpPr txBox="1"/>
          <p:nvPr/>
        </p:nvSpPr>
        <p:spPr>
          <a:xfrm>
            <a:off x="0" y="0"/>
            <a:ext cx="9144000" cy="1477328"/>
          </a:xfrm>
          <a:prstGeom prst="rect">
            <a:avLst/>
          </a:prstGeom>
          <a:noFill/>
        </p:spPr>
        <p:txBody>
          <a:bodyPr wrap="square" rtlCol="0">
            <a:spAutoFit/>
          </a:bodyPr>
          <a:lstStyle/>
          <a:p>
            <a:r>
              <a:rPr lang="ru-RU" sz="3600" b="1" dirty="0" err="1" smtClean="0">
                <a:solidFill>
                  <a:srgbClr val="002060"/>
                </a:solidFill>
              </a:rPr>
              <a:t>Вбивства</a:t>
            </a:r>
            <a:r>
              <a:rPr lang="ru-RU" sz="3600" b="1" dirty="0" smtClean="0">
                <a:solidFill>
                  <a:srgbClr val="002060"/>
                </a:solidFill>
              </a:rPr>
              <a:t> в </a:t>
            </a:r>
            <a:r>
              <a:rPr lang="ru-RU" sz="3600" b="1" dirty="0" err="1" smtClean="0">
                <a:solidFill>
                  <a:srgbClr val="002060"/>
                </a:solidFill>
              </a:rPr>
              <a:t>Оксфорді</a:t>
            </a:r>
            <a:r>
              <a:rPr lang="ru-RU" sz="3600" b="1" dirty="0" smtClean="0">
                <a:solidFill>
                  <a:srgbClr val="002060"/>
                </a:solidFill>
              </a:rPr>
              <a:t> (2008)</a:t>
            </a:r>
            <a:endParaRPr lang="en-US" sz="3600" b="1" dirty="0" smtClean="0">
              <a:solidFill>
                <a:srgbClr val="002060"/>
              </a:solidFill>
            </a:endParaRPr>
          </a:p>
          <a:p>
            <a:r>
              <a:rPr lang="uk-UA" sz="3600" b="1" dirty="0" smtClean="0">
                <a:solidFill>
                  <a:srgbClr val="002060"/>
                </a:solidFill>
              </a:rPr>
              <a:t>Математика і світ, математики і світ</a:t>
            </a:r>
            <a:endParaRPr lang="ru-RU" sz="3600" b="1"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2130425"/>
            <a:ext cx="8915400" cy="1470025"/>
          </a:xfrm>
        </p:spPr>
        <p:txBody>
          <a:bodyPr>
            <a:noAutofit/>
          </a:bodyPr>
          <a:lstStyle/>
          <a:p>
            <a:pPr lvl="0"/>
            <a:r>
              <a:rPr lang="en-US" sz="3200" b="1" dirty="0" smtClean="0">
                <a:solidFill>
                  <a:srgbClr val="002060"/>
                </a:solidFill>
                <a:latin typeface="Cambria" pitchFamily="18" charset="0"/>
              </a:rPr>
              <a:t>-Is God a Mathematician</a:t>
            </a:r>
            <a:r>
              <a:rPr lang="uk-UA" sz="3200" b="1" dirty="0" smtClean="0">
                <a:solidFill>
                  <a:srgbClr val="002060"/>
                </a:solidFill>
                <a:latin typeface="Cambria" pitchFamily="18" charset="0"/>
              </a:rPr>
              <a:t>?</a:t>
            </a:r>
            <a:r>
              <a:rPr lang="ru-RU" sz="3200" b="1" dirty="0" smtClean="0">
                <a:solidFill>
                  <a:srgbClr val="002060"/>
                </a:solidFill>
                <a:latin typeface="Cambria" pitchFamily="18" charset="0"/>
              </a:rPr>
              <a:t/>
            </a:r>
            <a:br>
              <a:rPr lang="ru-RU" sz="3200" b="1" dirty="0" smtClean="0">
                <a:solidFill>
                  <a:srgbClr val="002060"/>
                </a:solidFill>
                <a:latin typeface="Cambria" pitchFamily="18" charset="0"/>
              </a:rPr>
            </a:br>
            <a:r>
              <a:rPr lang="en-US" sz="3200" b="1" dirty="0" smtClean="0">
                <a:solidFill>
                  <a:srgbClr val="002060"/>
                </a:solidFill>
                <a:latin typeface="Cambria" pitchFamily="18" charset="0"/>
              </a:rPr>
              <a:t>-Yes</a:t>
            </a:r>
            <a:r>
              <a:rPr lang="uk-UA" sz="3200" b="1" dirty="0" smtClean="0">
                <a:solidFill>
                  <a:srgbClr val="002060"/>
                </a:solidFill>
                <a:latin typeface="Cambria" pitchFamily="18" charset="0"/>
              </a:rPr>
              <a:t>, </a:t>
            </a:r>
            <a:r>
              <a:rPr lang="en-US" sz="3200" b="1" dirty="0" smtClean="0">
                <a:solidFill>
                  <a:srgbClr val="002060"/>
                </a:solidFill>
                <a:latin typeface="Cambria" pitchFamily="18" charset="0"/>
              </a:rPr>
              <a:t>the CMSs assure this, </a:t>
            </a:r>
            <a:br>
              <a:rPr lang="en-US" sz="3200" b="1" dirty="0" smtClean="0">
                <a:solidFill>
                  <a:srgbClr val="002060"/>
                </a:solidFill>
                <a:latin typeface="Cambria" pitchFamily="18" charset="0"/>
              </a:rPr>
            </a:br>
            <a:r>
              <a:rPr lang="en-US" sz="3200" b="1" dirty="0" smtClean="0">
                <a:solidFill>
                  <a:srgbClr val="002060"/>
                </a:solidFill>
                <a:latin typeface="Cambria" pitchFamily="18" charset="0"/>
              </a:rPr>
              <a:t>because they allow to model </a:t>
            </a:r>
            <a:br>
              <a:rPr lang="en-US" sz="3200" b="1" dirty="0" smtClean="0">
                <a:solidFill>
                  <a:srgbClr val="002060"/>
                </a:solidFill>
                <a:latin typeface="Cambria" pitchFamily="18" charset="0"/>
              </a:rPr>
            </a:br>
            <a:r>
              <a:rPr lang="en-US" sz="3200" b="1" dirty="0" smtClean="0">
                <a:solidFill>
                  <a:srgbClr val="002060"/>
                </a:solidFill>
                <a:latin typeface="Cambria" pitchFamily="18" charset="0"/>
              </a:rPr>
              <a:t>anything in both real and imaginary worlds.</a:t>
            </a:r>
            <a:r>
              <a:rPr lang="ru-RU" sz="3200" b="1" dirty="0" smtClean="0">
                <a:solidFill>
                  <a:srgbClr val="002060"/>
                </a:solidFill>
                <a:latin typeface="Cambria" pitchFamily="18" charset="0"/>
              </a:rPr>
              <a:t/>
            </a:r>
            <a:br>
              <a:rPr lang="ru-RU" sz="3200" b="1" dirty="0" smtClean="0">
                <a:solidFill>
                  <a:srgbClr val="002060"/>
                </a:solidFill>
                <a:latin typeface="Cambria" pitchFamily="18" charset="0"/>
              </a:rPr>
            </a:br>
            <a:endParaRPr lang="ru-RU" sz="2000" b="1" i="1" dirty="0">
              <a:solidFill>
                <a:srgbClr val="002060"/>
              </a:solidFill>
              <a:latin typeface="Cambria" pitchFamily="18" charset="0"/>
            </a:endParaRPr>
          </a:p>
        </p:txBody>
      </p:sp>
      <p:sp>
        <p:nvSpPr>
          <p:cNvPr id="5" name="Подзаголовок 2"/>
          <p:cNvSpPr txBox="1">
            <a:spLocks/>
          </p:cNvSpPr>
          <p:nvPr/>
        </p:nvSpPr>
        <p:spPr>
          <a:xfrm>
            <a:off x="4038600" y="3886200"/>
            <a:ext cx="5105400" cy="29718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smtClean="0">
                <a:ln>
                  <a:noFill/>
                </a:ln>
                <a:solidFill>
                  <a:srgbClr val="002060"/>
                </a:solidFill>
                <a:effectLst/>
                <a:uLnTx/>
                <a:uFillTx/>
                <a:latin typeface="Cambria" pitchFamily="18" charset="0"/>
                <a:ea typeface="+mn-ea"/>
                <a:cs typeface="+mn-cs"/>
              </a:rPr>
              <a:t>Variations on Bob Dilan theme</a:t>
            </a:r>
            <a:br>
              <a:rPr kumimoji="0" lang="en-US" sz="1600" b="1" i="0" u="none" strike="noStrike" kern="1200" cap="none" spc="0" normalizeH="0" baseline="0" noProof="0" smtClean="0">
                <a:ln>
                  <a:noFill/>
                </a:ln>
                <a:solidFill>
                  <a:srgbClr val="002060"/>
                </a:solidFill>
                <a:effectLst/>
                <a:uLnTx/>
                <a:uFillTx/>
                <a:latin typeface="Cambria" pitchFamily="18" charset="0"/>
                <a:ea typeface="+mn-ea"/>
                <a:cs typeface="+mn-cs"/>
              </a:rPr>
            </a:br>
            <a:r>
              <a:rPr kumimoji="0" lang="uk-UA" sz="1600" b="1" i="1" u="none" strike="noStrike" kern="1200" cap="none" spc="0" normalizeH="0" baseline="0" noProof="0" smtClean="0">
                <a:ln>
                  <a:noFill/>
                </a:ln>
                <a:solidFill>
                  <a:srgbClr val="002060"/>
                </a:solidFill>
                <a:effectLst/>
                <a:uLnTx/>
                <a:uFillTx/>
                <a:latin typeface="Cambria" pitchFamily="18" charset="0"/>
                <a:ea typeface="+mn-ea"/>
                <a:cs typeface="+mn-cs"/>
              </a:rPr>
              <a:t> «</a:t>
            </a:r>
            <a:r>
              <a:rPr kumimoji="0" lang="en-US" sz="1600" b="1" i="1" u="none" strike="noStrike" kern="1200" cap="none" spc="0" normalizeH="0" baseline="0" noProof="0" smtClean="0">
                <a:ln>
                  <a:noFill/>
                </a:ln>
                <a:solidFill>
                  <a:srgbClr val="002060"/>
                </a:solidFill>
                <a:effectLst/>
                <a:uLnTx/>
                <a:uFillTx/>
                <a:latin typeface="Cambria" pitchFamily="18" charset="0"/>
                <a:ea typeface="+mn-ea"/>
                <a:cs typeface="+mn-cs"/>
              </a:rPr>
              <a:t>Blowin</a:t>
            </a:r>
            <a:r>
              <a:rPr kumimoji="0" lang="uk-UA" sz="1600" b="1" i="1" u="none" strike="noStrike" kern="1200" cap="none" spc="0" normalizeH="0" baseline="0" noProof="0" smtClean="0">
                <a:ln>
                  <a:noFill/>
                </a:ln>
                <a:solidFill>
                  <a:srgbClr val="002060"/>
                </a:solidFill>
                <a:effectLst/>
                <a:uLnTx/>
                <a:uFillTx/>
                <a:latin typeface="Cambria" pitchFamily="18" charset="0"/>
                <a:ea typeface="+mn-ea"/>
                <a:cs typeface="+mn-cs"/>
              </a:rPr>
              <a:t>’ </a:t>
            </a:r>
            <a:r>
              <a:rPr kumimoji="0" lang="en-US" sz="1600" b="1" i="1" u="none" strike="noStrike" kern="1200" cap="none" spc="0" normalizeH="0" baseline="0" noProof="0" smtClean="0">
                <a:ln>
                  <a:noFill/>
                </a:ln>
                <a:solidFill>
                  <a:srgbClr val="002060"/>
                </a:solidFill>
                <a:effectLst/>
                <a:uLnTx/>
                <a:uFillTx/>
                <a:latin typeface="Cambria" pitchFamily="18" charset="0"/>
                <a:ea typeface="+mn-ea"/>
                <a:cs typeface="+mn-cs"/>
              </a:rPr>
              <a:t>in the wind</a:t>
            </a:r>
            <a:r>
              <a:rPr kumimoji="0" lang="uk-UA" sz="1600" b="1" i="1" u="none" strike="noStrike" kern="1200" cap="none" spc="0" normalizeH="0" baseline="0" noProof="0" smtClean="0">
                <a:ln>
                  <a:noFill/>
                </a:ln>
                <a:solidFill>
                  <a:srgbClr val="002060"/>
                </a:solidFill>
                <a:effectLst/>
                <a:uLnTx/>
                <a:uFillTx/>
                <a:latin typeface="Cambria" pitchFamily="18" charset="0"/>
                <a:ea typeface="+mn-ea"/>
                <a:cs typeface="+mn-cs"/>
              </a:rPr>
              <a:t>» (</a:t>
            </a:r>
            <a:r>
              <a:rPr kumimoji="0" lang="en-US" sz="1600" b="1" i="1" u="none" strike="noStrike" kern="1200" cap="none" spc="0" normalizeH="0" baseline="0" noProof="0" smtClean="0">
                <a:ln>
                  <a:noFill/>
                </a:ln>
                <a:solidFill>
                  <a:srgbClr val="002060"/>
                </a:solidFill>
                <a:effectLst/>
                <a:uLnTx/>
                <a:uFillTx/>
                <a:latin typeface="Cambria" pitchFamily="18" charset="0"/>
                <a:ea typeface="+mn-ea"/>
                <a:cs typeface="+mn-cs"/>
              </a:rPr>
              <a:t>Bob Dilan)</a:t>
            </a:r>
            <a:endParaRPr kumimoji="0" lang="uk-UA" sz="1600" b="1" i="1" u="none" strike="noStrike" kern="1200" cap="none" spc="0" normalizeH="0" baseline="0" noProof="0" smtClean="0">
              <a:ln>
                <a:noFill/>
              </a:ln>
              <a:solidFill>
                <a:srgbClr val="002060"/>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smtClean="0">
                <a:ln>
                  <a:noFill/>
                </a:ln>
                <a:solidFill>
                  <a:srgbClr val="002060"/>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Yes, and how many years must a mountain exist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Before it is washed to the sea?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And how many years can some people exist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Before they're allowed to be free?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Yes, and how many times can a man turn his head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And pretend that he just doesn't see?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The answer, my friend, is blowin' in the wind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002060"/>
                </a:solidFill>
                <a:effectLst/>
                <a:uLnTx/>
                <a:uFillTx/>
                <a:latin typeface="+mn-lt"/>
                <a:ea typeface="+mn-ea"/>
                <a:cs typeface="+mn-cs"/>
              </a:rPr>
              <a:t>The answer is blowin' in the wind</a:t>
            </a:r>
            <a:r>
              <a:rPr kumimoji="0" lang="uk-UA" sz="1600" b="0" i="0" u="none" strike="noStrike" kern="1200" cap="none" spc="0" normalizeH="0" baseline="0" noProof="0" smtClean="0">
                <a:ln>
                  <a:noFill/>
                </a:ln>
                <a:solidFill>
                  <a:srgbClr val="002060"/>
                </a:solidFill>
                <a:effectLst/>
                <a:uLnTx/>
                <a:uFillTx/>
                <a:latin typeface="+mn-lt"/>
                <a:ea typeface="+mn-ea"/>
                <a:cs typeface="+mn-cs"/>
              </a:rPr>
              <a:t>.</a:t>
            </a:r>
            <a:endParaRPr kumimoji="0" lang="en-US" sz="1600" b="0" i="0" u="none" strike="noStrike" kern="1200" cap="none" spc="0" normalizeH="0" baseline="0" noProof="0" smtClean="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0" y="4114800"/>
            <a:ext cx="3885039"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917575"/>
          </a:xfrm>
        </p:spPr>
        <p:txBody>
          <a:bodyPr>
            <a:noAutofit/>
          </a:bodyPr>
          <a:lstStyle/>
          <a:p>
            <a:pPr lvl="0"/>
            <a:r>
              <a:rPr lang="uk-UA" sz="4000" b="1" dirty="0" smtClean="0">
                <a:solidFill>
                  <a:srgbClr val="002060"/>
                </a:solidFill>
                <a:latin typeface="Cambria" pitchFamily="18" charset="0"/>
              </a:rPr>
              <a:t>ЧОМУ КВАДРАТИЧНА ФУНКЦІЯ?</a:t>
            </a:r>
            <a:endParaRPr lang="ru-RU" sz="4000" b="1" dirty="0">
              <a:solidFill>
                <a:srgbClr val="002060"/>
              </a:solidFill>
              <a:latin typeface="Cambria" pitchFamily="18" charset="0"/>
            </a:endParaRPr>
          </a:p>
        </p:txBody>
      </p:sp>
      <p:sp>
        <p:nvSpPr>
          <p:cNvPr id="4" name="Подзаголовок 3"/>
          <p:cNvSpPr>
            <a:spLocks noGrp="1"/>
          </p:cNvSpPr>
          <p:nvPr>
            <p:ph type="subTitle" idx="1"/>
          </p:nvPr>
        </p:nvSpPr>
        <p:spPr>
          <a:xfrm>
            <a:off x="0" y="914400"/>
            <a:ext cx="9144000" cy="1066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1200" b="1" dirty="0" smtClean="0">
                <a:solidFill>
                  <a:srgbClr val="002060"/>
                </a:solidFill>
              </a:rPr>
              <a:t> </a:t>
            </a:r>
            <a:r>
              <a:rPr lang="en-US" b="1" dirty="0" smtClean="0">
                <a:solidFill>
                  <a:srgbClr val="002060"/>
                </a:solidFill>
              </a:rPr>
              <a:t/>
            </a:r>
            <a:br>
              <a:rPr lang="en-US" b="1" dirty="0" smtClean="0">
                <a:solidFill>
                  <a:srgbClr val="002060"/>
                </a:solidFill>
              </a:rPr>
            </a:br>
            <a:r>
              <a:rPr lang="en-US" sz="1500" dirty="0" smtClean="0">
                <a:solidFill>
                  <a:srgbClr val="002060"/>
                </a:solidFill>
              </a:rPr>
              <a:t>(</a:t>
            </a:r>
            <a:r>
              <a:rPr lang="en-US" sz="1500" dirty="0" err="1" smtClean="0">
                <a:solidFill>
                  <a:srgbClr val="002060"/>
                </a:solidFill>
              </a:rPr>
              <a:t>Глобальний</a:t>
            </a:r>
            <a:r>
              <a:rPr lang="en-US" sz="1500" dirty="0" smtClean="0">
                <a:solidFill>
                  <a:srgbClr val="002060"/>
                </a:solidFill>
              </a:rPr>
              <a:t> </a:t>
            </a:r>
            <a:r>
              <a:rPr lang="en-US" sz="1500" dirty="0" err="1" smtClean="0">
                <a:solidFill>
                  <a:srgbClr val="002060"/>
                </a:solidFill>
              </a:rPr>
              <a:t>погляд</a:t>
            </a:r>
            <a:r>
              <a:rPr lang="en-US" sz="1500" dirty="0" smtClean="0">
                <a:solidFill>
                  <a:srgbClr val="002060"/>
                </a:solidFill>
              </a:rPr>
              <a:t> </a:t>
            </a:r>
            <a:r>
              <a:rPr lang="en-US" sz="1500" dirty="0" err="1" smtClean="0">
                <a:solidFill>
                  <a:srgbClr val="002060"/>
                </a:solidFill>
              </a:rPr>
              <a:t>на</a:t>
            </a:r>
            <a:r>
              <a:rPr lang="en-US" sz="1500" dirty="0" smtClean="0">
                <a:solidFill>
                  <a:srgbClr val="002060"/>
                </a:solidFill>
              </a:rPr>
              <a:t> </a:t>
            </a:r>
            <a:r>
              <a:rPr lang="en-US" sz="1500" dirty="0" err="1" smtClean="0">
                <a:solidFill>
                  <a:srgbClr val="002060"/>
                </a:solidFill>
              </a:rPr>
              <a:t>навчання</a:t>
            </a:r>
            <a:r>
              <a:rPr lang="en-US" sz="1500" dirty="0" smtClean="0">
                <a:solidFill>
                  <a:srgbClr val="002060"/>
                </a:solidFill>
              </a:rPr>
              <a:t>)</a:t>
            </a:r>
            <a:r>
              <a:rPr lang="en-US" b="1" dirty="0" smtClean="0">
                <a:solidFill>
                  <a:srgbClr val="002060"/>
                </a:solidFill>
              </a:rPr>
              <a:t>.</a:t>
            </a:r>
            <a:br>
              <a:rPr lang="en-US" b="1" dirty="0" smtClean="0">
                <a:solidFill>
                  <a:srgbClr val="002060"/>
                </a:solidFill>
              </a:rPr>
            </a:br>
            <a:r>
              <a:rPr lang="en-US" dirty="0" smtClean="0"/>
              <a:t> </a:t>
            </a:r>
            <a:r>
              <a:rPr lang="en-US" sz="11200" b="1" dirty="0" smtClean="0">
                <a:solidFill>
                  <a:srgbClr val="002060"/>
                </a:solidFill>
              </a:rPr>
              <a:t>Video Study of Teaching </a:t>
            </a:r>
            <a:r>
              <a:rPr lang="en-US" b="1" dirty="0" smtClean="0">
                <a:solidFill>
                  <a:srgbClr val="002060"/>
                </a:solidFill>
              </a:rPr>
              <a:t/>
            </a:r>
            <a:br>
              <a:rPr lang="en-US" b="1" dirty="0" smtClean="0">
                <a:solidFill>
                  <a:srgbClr val="002060"/>
                </a:solidFill>
              </a:rPr>
            </a:br>
            <a:r>
              <a:rPr lang="en-US" sz="1500" b="1" dirty="0" smtClean="0">
                <a:solidFill>
                  <a:srgbClr val="002060"/>
                </a:solidFill>
              </a:rPr>
              <a:t>(</a:t>
            </a:r>
            <a:r>
              <a:rPr lang="uk-UA" sz="1500" b="1" dirty="0" smtClean="0">
                <a:solidFill>
                  <a:srgbClr val="002060"/>
                </a:solidFill>
              </a:rPr>
              <a:t>Відео дослідження навчання</a:t>
            </a:r>
            <a:r>
              <a:rPr lang="en-US" sz="1500" b="1" dirty="0" smtClean="0">
                <a:solidFill>
                  <a:srgbClr val="002060"/>
                </a:solidFill>
              </a:rPr>
              <a:t>)</a:t>
            </a:r>
            <a:r>
              <a:rPr lang="en-US" b="1" dirty="0" smtClean="0">
                <a:solidFill>
                  <a:srgbClr val="002060"/>
                </a:solidFill>
              </a:rPr>
              <a:t>. </a:t>
            </a:r>
            <a:endParaRPr lang="ru-RU" b="1" dirty="0" smtClean="0">
              <a:solidFill>
                <a:srgbClr val="002060"/>
              </a:solidFill>
            </a:endParaRPr>
          </a:p>
        </p:txBody>
      </p:sp>
      <p:sp>
        <p:nvSpPr>
          <p:cNvPr id="5" name="TextBox 4"/>
          <p:cNvSpPr txBox="1"/>
          <p:nvPr/>
        </p:nvSpPr>
        <p:spPr>
          <a:xfrm>
            <a:off x="0" y="2209800"/>
            <a:ext cx="9144000" cy="584775"/>
          </a:xfrm>
          <a:prstGeom prst="rect">
            <a:avLst/>
          </a:prstGeom>
          <a:noFill/>
        </p:spPr>
        <p:txBody>
          <a:bodyPr wrap="square" rtlCol="0">
            <a:spAutoFit/>
          </a:bodyPr>
          <a:lstStyle/>
          <a:p>
            <a:r>
              <a:rPr lang="en-US" sz="1400" b="1" u="sng" dirty="0" smtClean="0">
                <a:hlinkClick r:id="rId2"/>
              </a:rPr>
              <a:t>https</a:t>
            </a:r>
            <a:r>
              <a:rPr lang="ru-RU" sz="1400" b="1" u="sng" dirty="0" smtClean="0">
                <a:hlinkClick r:id="rId2"/>
              </a:rPr>
              <a:t>://</a:t>
            </a:r>
            <a:r>
              <a:rPr lang="en-US" sz="1400" b="1" u="sng" dirty="0" smtClean="0">
                <a:hlinkClick r:id="rId2"/>
              </a:rPr>
              <a:t>www</a:t>
            </a:r>
            <a:r>
              <a:rPr lang="ru-RU" sz="1400" b="1" u="sng" dirty="0" smtClean="0">
                <a:hlinkClick r:id="rId2"/>
              </a:rPr>
              <a:t>.</a:t>
            </a:r>
            <a:r>
              <a:rPr lang="en-US" sz="1400" b="1" u="sng" dirty="0" err="1" smtClean="0">
                <a:hlinkClick r:id="rId2"/>
              </a:rPr>
              <a:t>keepeek</a:t>
            </a:r>
            <a:r>
              <a:rPr lang="ru-RU" sz="1400" b="1" u="sng" dirty="0" smtClean="0">
                <a:hlinkClick r:id="rId2"/>
              </a:rPr>
              <a:t>.</a:t>
            </a:r>
            <a:r>
              <a:rPr lang="en-US" sz="1400" b="1" u="sng" dirty="0" smtClean="0">
                <a:hlinkClick r:id="rId2"/>
              </a:rPr>
              <a:t>com</a:t>
            </a:r>
            <a:r>
              <a:rPr lang="ru-RU" sz="1400" b="1" u="sng" dirty="0" smtClean="0">
                <a:hlinkClick r:id="rId2"/>
              </a:rPr>
              <a:t>//</a:t>
            </a:r>
            <a:r>
              <a:rPr lang="en-US" sz="1400" b="1" u="sng" dirty="0" smtClean="0">
                <a:hlinkClick r:id="rId2"/>
              </a:rPr>
              <a:t>Digital</a:t>
            </a:r>
            <a:r>
              <a:rPr lang="ru-RU" sz="1400" b="1" u="sng" dirty="0" smtClean="0">
                <a:hlinkClick r:id="rId2"/>
              </a:rPr>
              <a:t>-</a:t>
            </a:r>
            <a:r>
              <a:rPr lang="en-US" sz="1400" b="1" u="sng" dirty="0" smtClean="0">
                <a:hlinkClick r:id="rId2"/>
              </a:rPr>
              <a:t>Asset</a:t>
            </a:r>
            <a:r>
              <a:rPr lang="ru-RU" sz="1400" b="1" u="sng" dirty="0" smtClean="0">
                <a:hlinkClick r:id="rId2"/>
              </a:rPr>
              <a:t>-</a:t>
            </a:r>
            <a:r>
              <a:rPr lang="en-US" sz="1400" b="1" u="sng" dirty="0" smtClean="0">
                <a:hlinkClick r:id="rId2"/>
              </a:rPr>
              <a:t>Management</a:t>
            </a:r>
            <a:r>
              <a:rPr lang="ru-RU" sz="1400" b="1" u="sng" dirty="0" smtClean="0">
                <a:hlinkClick r:id="rId2"/>
              </a:rPr>
              <a:t>/</a:t>
            </a:r>
            <a:r>
              <a:rPr lang="en-US" sz="1400" b="1" u="sng" dirty="0" err="1" smtClean="0">
                <a:hlinkClick r:id="rId2"/>
              </a:rPr>
              <a:t>oecd</a:t>
            </a:r>
            <a:r>
              <a:rPr lang="ru-RU" sz="1400" b="1" u="sng" dirty="0" smtClean="0">
                <a:hlinkClick r:id="rId2"/>
              </a:rPr>
              <a:t>/</a:t>
            </a:r>
            <a:r>
              <a:rPr lang="en-US" sz="1400" b="1" u="sng" dirty="0" smtClean="0">
                <a:hlinkClick r:id="rId2"/>
              </a:rPr>
              <a:t>education</a:t>
            </a:r>
            <a:r>
              <a:rPr lang="ru-RU" sz="1400" b="1" u="sng" dirty="0" smtClean="0">
                <a:hlinkClick r:id="rId2"/>
              </a:rPr>
              <a:t>/</a:t>
            </a:r>
            <a:r>
              <a:rPr lang="en-US" sz="1400" b="1" u="sng" dirty="0" smtClean="0">
                <a:hlinkClick r:id="rId2"/>
              </a:rPr>
              <a:t>global</a:t>
            </a:r>
            <a:r>
              <a:rPr lang="ru-RU" sz="1400" b="1" u="sng" dirty="0" smtClean="0">
                <a:hlinkClick r:id="rId2"/>
              </a:rPr>
              <a:t>-</a:t>
            </a:r>
            <a:r>
              <a:rPr lang="en-US" sz="1400" b="1" u="sng" dirty="0" smtClean="0">
                <a:hlinkClick r:id="rId2"/>
              </a:rPr>
              <a:t>teaching</a:t>
            </a:r>
            <a:r>
              <a:rPr lang="ru-RU" sz="1400" b="1" u="sng" dirty="0" smtClean="0">
                <a:hlinkClick r:id="rId2"/>
              </a:rPr>
              <a:t>-</a:t>
            </a:r>
            <a:r>
              <a:rPr lang="en-US" sz="1400" b="1" u="sng" dirty="0" smtClean="0">
                <a:hlinkClick r:id="rId2"/>
              </a:rPr>
              <a:t>insights</a:t>
            </a:r>
            <a:r>
              <a:rPr lang="ru-RU" sz="1400" b="1" u="sng" dirty="0" err="1" smtClean="0">
                <a:hlinkClick r:id="rId2"/>
              </a:rPr>
              <a:t>_20</a:t>
            </a:r>
            <a:r>
              <a:rPr lang="en-US" sz="1400" b="1" u="sng" dirty="0" smtClean="0">
                <a:hlinkClick r:id="rId2"/>
              </a:rPr>
              <a:t>d</a:t>
            </a:r>
            <a:r>
              <a:rPr lang="ru-RU" sz="1400" b="1" u="sng" dirty="0" smtClean="0">
                <a:hlinkClick r:id="rId2"/>
              </a:rPr>
              <a:t>6</a:t>
            </a:r>
            <a:r>
              <a:rPr lang="en-US" sz="1400" b="1" u="sng" dirty="0" smtClean="0">
                <a:hlinkClick r:id="rId2"/>
              </a:rPr>
              <a:t>f</a:t>
            </a:r>
            <a:r>
              <a:rPr lang="ru-RU" sz="1400" b="1" u="sng" dirty="0" smtClean="0">
                <a:hlinkClick r:id="rId2"/>
              </a:rPr>
              <a:t>36</a:t>
            </a:r>
            <a:r>
              <a:rPr lang="en-US" sz="1400" b="1" u="sng" dirty="0" smtClean="0">
                <a:hlinkClick r:id="rId2"/>
              </a:rPr>
              <a:t>b</a:t>
            </a:r>
            <a:r>
              <a:rPr lang="ru-RU" sz="1400" b="1" u="sng" dirty="0" smtClean="0">
                <a:hlinkClick r:id="rId2"/>
              </a:rPr>
              <a:t>-</a:t>
            </a:r>
            <a:r>
              <a:rPr lang="en-US" sz="1400" b="1" u="sng" dirty="0" smtClean="0">
                <a:hlinkClick r:id="rId2"/>
              </a:rPr>
              <a:t>en</a:t>
            </a:r>
            <a:r>
              <a:rPr lang="ru-RU" sz="1400" b="1" u="sng" dirty="0" smtClean="0">
                <a:hlinkClick r:id="rId2"/>
              </a:rPr>
              <a:t>#</a:t>
            </a:r>
            <a:r>
              <a:rPr lang="en-US" sz="1400" b="1" u="sng" dirty="0" smtClean="0">
                <a:hlinkClick r:id="rId2"/>
              </a:rPr>
              <a:t>page</a:t>
            </a:r>
            <a:r>
              <a:rPr lang="ru-RU" sz="1400" b="1" u="sng" dirty="0" smtClean="0">
                <a:hlinkClick r:id="rId2"/>
              </a:rPr>
              <a:t>1</a:t>
            </a:r>
            <a:endParaRPr lang="ru-RU" sz="1400" b="1" dirty="0" smtClean="0"/>
          </a:p>
          <a:p>
            <a:endParaRPr lang="ru-RU" dirty="0"/>
          </a:p>
        </p:txBody>
      </p:sp>
      <p:sp>
        <p:nvSpPr>
          <p:cNvPr id="7" name="TextBox 6"/>
          <p:cNvSpPr txBox="1"/>
          <p:nvPr/>
        </p:nvSpPr>
        <p:spPr>
          <a:xfrm>
            <a:off x="0" y="5029200"/>
            <a:ext cx="9144000" cy="1754326"/>
          </a:xfrm>
          <a:prstGeom prst="rect">
            <a:avLst/>
          </a:prstGeom>
          <a:noFill/>
        </p:spPr>
        <p:txBody>
          <a:bodyPr wrap="square" rtlCol="0">
            <a:spAutoFit/>
          </a:bodyPr>
          <a:lstStyle/>
          <a:p>
            <a:r>
              <a:rPr lang="uk-UA" b="1" dirty="0" smtClean="0">
                <a:solidFill>
                  <a:srgbClr val="002060"/>
                </a:solidFill>
              </a:rPr>
              <a:t>Місія проєкту: </a:t>
            </a:r>
            <a:r>
              <a:rPr lang="uk-UA" dirty="0" smtClean="0">
                <a:solidFill>
                  <a:srgbClr val="002060"/>
                </a:solidFill>
              </a:rPr>
              <a:t/>
            </a:r>
            <a:br>
              <a:rPr lang="uk-UA" dirty="0" smtClean="0">
                <a:solidFill>
                  <a:srgbClr val="002060"/>
                </a:solidFill>
              </a:rPr>
            </a:br>
            <a:r>
              <a:rPr lang="uk-UA" dirty="0" smtClean="0">
                <a:solidFill>
                  <a:srgbClr val="002060"/>
                </a:solidFill>
              </a:rPr>
              <a:t>Як виглядає навчання?</a:t>
            </a:r>
          </a:p>
          <a:p>
            <a:r>
              <a:rPr lang="uk-UA" dirty="0" smtClean="0">
                <a:solidFill>
                  <a:srgbClr val="002060"/>
                </a:solidFill>
              </a:rPr>
              <a:t>Які практики є найбільш ефективними?</a:t>
            </a:r>
          </a:p>
          <a:p>
            <a:r>
              <a:rPr lang="uk-UA" dirty="0" smtClean="0">
                <a:solidFill>
                  <a:srgbClr val="002060"/>
                </a:solidFill>
              </a:rPr>
              <a:t>Безпосередньо спостерігаючи за навчанням у класі, це дослідження випробувало нові методи дослідження, щоб пролити світло на ці ключові питання для підвищення результатів учнів у всьому світі.</a:t>
            </a:r>
            <a:endParaRPr lang="uk-UA" dirty="0">
              <a:solidFill>
                <a:srgbClr val="002060"/>
              </a:solidFill>
            </a:endParaRPr>
          </a:p>
        </p:txBody>
      </p:sp>
      <p:pic>
        <p:nvPicPr>
          <p:cNvPr id="8" name="Picture 2"/>
          <p:cNvPicPr>
            <a:picLocks noChangeAspect="1" noChangeArrowheads="1"/>
          </p:cNvPicPr>
          <p:nvPr/>
        </p:nvPicPr>
        <p:blipFill>
          <a:blip r:embed="rId3"/>
          <a:srcRect/>
          <a:stretch>
            <a:fillRect/>
          </a:stretch>
        </p:blipFill>
        <p:spPr bwMode="auto">
          <a:xfrm>
            <a:off x="1981200" y="2590800"/>
            <a:ext cx="4800600" cy="2630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1143000" y="1143000"/>
            <a:ext cx="7227638" cy="3960242"/>
          </a:xfrm>
          <a:prstGeom prst="rect">
            <a:avLst/>
          </a:prstGeom>
          <a:noFill/>
          <a:ln w="9525">
            <a:noFill/>
            <a:miter lim="800000"/>
            <a:headEnd/>
            <a:tailEnd/>
          </a:ln>
          <a:effectLst/>
        </p:spPr>
      </p:pic>
      <p:sp>
        <p:nvSpPr>
          <p:cNvPr id="9" name="TextBox 8"/>
          <p:cNvSpPr txBox="1"/>
          <p:nvPr/>
        </p:nvSpPr>
        <p:spPr>
          <a:xfrm>
            <a:off x="0" y="5380672"/>
            <a:ext cx="9144000" cy="1477328"/>
          </a:xfrm>
          <a:prstGeom prst="rect">
            <a:avLst/>
          </a:prstGeom>
          <a:noFill/>
        </p:spPr>
        <p:txBody>
          <a:bodyPr wrap="square" rtlCol="0">
            <a:spAutoFit/>
          </a:bodyPr>
          <a:lstStyle/>
          <a:p>
            <a:r>
              <a:rPr lang="uk-UA" dirty="0" smtClean="0">
                <a:solidFill>
                  <a:srgbClr val="002060"/>
                </a:solidFill>
              </a:rPr>
              <a:t>Міжнародний проєкт </a:t>
            </a:r>
            <a:r>
              <a:rPr lang="en-US" dirty="0" smtClean="0">
                <a:solidFill>
                  <a:srgbClr val="002060"/>
                </a:solidFill>
              </a:rPr>
              <a:t>Global Teaching </a:t>
            </a:r>
            <a:r>
              <a:rPr lang="en-US" dirty="0" err="1" smtClean="0">
                <a:solidFill>
                  <a:srgbClr val="002060"/>
                </a:solidFill>
              </a:rPr>
              <a:t>inSights</a:t>
            </a:r>
            <a:r>
              <a:rPr lang="uk-UA" dirty="0" smtClean="0">
                <a:solidFill>
                  <a:srgbClr val="002060"/>
                </a:solidFill>
              </a:rPr>
              <a:t>, було проведено ОЕСР 2018-2019 за участі 8 країн: Англія, Іспанія, Колумбія, Мексика, Німеччина, Шанхай (Китай), Японія, Чилі. </a:t>
            </a:r>
          </a:p>
          <a:p>
            <a:r>
              <a:rPr lang="uk-UA" dirty="0" smtClean="0">
                <a:solidFill>
                  <a:srgbClr val="002060"/>
                </a:solidFill>
              </a:rPr>
              <a:t>Сутність проєкту – дослідження вивчення теми «Квадратична функція», для чого приблизно по 100 вчителів у кожній з цих країн поділилися своїми розробками цієї теми і відео уроків, які викладені в Інтернет у відкритому доступі.</a:t>
            </a:r>
            <a:r>
              <a:rPr lang="ru-RU" dirty="0" smtClean="0">
                <a:solidFill>
                  <a:srgbClr val="002060"/>
                </a:solidFill>
              </a:rPr>
              <a:t> </a:t>
            </a:r>
            <a:endParaRPr lang="ru-RU" dirty="0">
              <a:solidFill>
                <a:srgbClr val="002060"/>
              </a:solidFill>
            </a:endParaRPr>
          </a:p>
        </p:txBody>
      </p:sp>
      <p:sp>
        <p:nvSpPr>
          <p:cNvPr id="12" name="Подзаголовок 3"/>
          <p:cNvSpPr txBox="1">
            <a:spLocks/>
          </p:cNvSpPr>
          <p:nvPr/>
        </p:nvSpPr>
        <p:spPr>
          <a:xfrm>
            <a:off x="0" y="0"/>
            <a:ext cx="9144000" cy="6858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1200" b="1" i="0" u="none" strike="noStrike" kern="1200" cap="none" spc="0" normalizeH="0" baseline="0" noProof="0" smtClean="0">
                <a:ln>
                  <a:noFill/>
                </a:ln>
                <a:solidFill>
                  <a:srgbClr val="002060"/>
                </a:solidFill>
                <a:effectLst/>
                <a:uLnTx/>
                <a:uFillTx/>
                <a:latin typeface="+mn-lt"/>
                <a:ea typeface="+mn-ea"/>
                <a:cs typeface="+mn-cs"/>
              </a:rPr>
              <a:t>Проект ОЕСР </a:t>
            </a:r>
            <a:br>
              <a:rPr kumimoji="0" lang="uk-UA" sz="11200" b="1" i="0" u="none" strike="noStrike" kern="1200" cap="none" spc="0" normalizeH="0" baseline="0" noProof="0" smtClean="0">
                <a:ln>
                  <a:noFill/>
                </a:ln>
                <a:solidFill>
                  <a:srgbClr val="002060"/>
                </a:solidFill>
                <a:effectLst/>
                <a:uLnTx/>
                <a:uFillTx/>
                <a:latin typeface="+mn-lt"/>
                <a:ea typeface="+mn-ea"/>
                <a:cs typeface="+mn-cs"/>
              </a:rPr>
            </a:br>
            <a:r>
              <a:rPr kumimoji="0" lang="en-US" sz="11200" b="1" i="0" u="none" strike="noStrike" kern="1200" cap="none" spc="0" normalizeH="0" baseline="0" noProof="0" smtClean="0">
                <a:ln>
                  <a:noFill/>
                </a:ln>
                <a:solidFill>
                  <a:srgbClr val="002060"/>
                </a:solidFill>
                <a:effectLst/>
                <a:uLnTx/>
                <a:uFillTx/>
                <a:latin typeface="+mn-lt"/>
                <a:ea typeface="+mn-ea"/>
                <a:cs typeface="+mn-cs"/>
              </a:rPr>
              <a:t>Global Teaching  inSights</a:t>
            </a:r>
            <a:r>
              <a:rPr kumimoji="0" lang="en-US" sz="1500" b="0" i="0" u="none" strike="noStrike" kern="1200" cap="none" spc="0" normalizeH="0" baseline="0" noProof="0" smtClean="0">
                <a:ln>
                  <a:noFill/>
                </a:ln>
                <a:solidFill>
                  <a:srgbClr val="002060"/>
                </a:solidFill>
                <a:effectLst/>
                <a:uLnTx/>
                <a:uFillTx/>
                <a:latin typeface="+mn-lt"/>
                <a:ea typeface="+mn-ea"/>
                <a:cs typeface="+mn-cs"/>
              </a:rPr>
              <a:t>)</a:t>
            </a:r>
            <a:r>
              <a:rPr kumimoji="0" lang="en-US" sz="3200" b="1" i="0" u="none" strike="noStrike" kern="1200" cap="none" spc="0" normalizeH="0" baseline="0" noProof="0" smtClean="0">
                <a:ln>
                  <a:noFill/>
                </a:ln>
                <a:solidFill>
                  <a:srgbClr val="002060"/>
                </a:solidFill>
                <a:effectLst/>
                <a:uLnTx/>
                <a:uFillTx/>
                <a:latin typeface="+mn-lt"/>
                <a:ea typeface="+mn-ea"/>
                <a:cs typeface="+mn-cs"/>
              </a:rPr>
              <a:t>.</a:t>
            </a:r>
            <a:r>
              <a:rPr kumimoji="0" lang="uk-UA" sz="3200" b="1" i="0" u="none" strike="noStrike" kern="1200" cap="none" spc="0" normalizeH="0" baseline="0" noProof="0" smtClean="0">
                <a:ln>
                  <a:noFill/>
                </a:ln>
                <a:solidFill>
                  <a:srgbClr val="002060"/>
                </a:solidFill>
                <a:effectLst/>
                <a:uLnTx/>
                <a:uFillTx/>
                <a:latin typeface="+mn-lt"/>
                <a:ea typeface="+mn-ea"/>
                <a:cs typeface="+mn-cs"/>
              </a:rPr>
              <a:t> </a:t>
            </a: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 </a:t>
            </a:r>
            <a:r>
              <a:rPr kumimoji="0" lang="en-US" sz="11200" b="1" i="0" u="none" strike="noStrike" kern="1200" cap="none" spc="0" normalizeH="0" baseline="0" noProof="0" smtClean="0">
                <a:ln>
                  <a:noFill/>
                </a:ln>
                <a:solidFill>
                  <a:srgbClr val="002060"/>
                </a:solidFill>
                <a:effectLst/>
                <a:uLnTx/>
                <a:uFillTx/>
                <a:latin typeface="+mn-lt"/>
                <a:ea typeface="+mn-ea"/>
                <a:cs typeface="+mn-cs"/>
              </a:rPr>
              <a:t>Video Study of Teaching </a:t>
            </a:r>
            <a:endParaRPr kumimoji="0" lang="ru-RU" sz="3200" b="1"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13" name="TextBox 12"/>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3"/>
              </a:rPr>
              <a:t>https://www.globalteachinginsights.org/</a:t>
            </a:r>
            <a:r>
              <a:rPr lang="uk-UA" sz="1400" b="1" u="sng" dirty="0" smtClean="0">
                <a:solidFill>
                  <a:srgbClr val="002060"/>
                </a:solidFill>
              </a:rPr>
              <a:t>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6" name="TextBox 5"/>
          <p:cNvSpPr txBox="1"/>
          <p:nvPr/>
        </p:nvSpPr>
        <p:spPr>
          <a:xfrm>
            <a:off x="0" y="5103674"/>
            <a:ext cx="9144000" cy="1754326"/>
          </a:xfrm>
          <a:prstGeom prst="rect">
            <a:avLst/>
          </a:prstGeom>
          <a:noFill/>
        </p:spPr>
        <p:txBody>
          <a:bodyPr wrap="square" rtlCol="0">
            <a:spAutoFit/>
          </a:bodyPr>
          <a:lstStyle/>
          <a:p>
            <a:r>
              <a:rPr lang="uk-UA" dirty="0" smtClean="0">
                <a:solidFill>
                  <a:srgbClr val="002060"/>
                </a:solidFill>
              </a:rPr>
              <a:t>Тема «Квадратична функція» була обрана в проєкті невипадково: вона є однією з ключових тем базового курсу математики і є спільною для курикулумів всіх країн, а оскільки вона також є органічною для використання КМС, тому, ймовірно, досить точно  відобразила близький до нуля рівень застосування КМС у курсі шкільної математики у світі.  </a:t>
            </a:r>
          </a:p>
          <a:p>
            <a:r>
              <a:rPr lang="uk-UA" b="1" dirty="0" smtClean="0">
                <a:solidFill>
                  <a:srgbClr val="FF0000"/>
                </a:solidFill>
              </a:rPr>
              <a:t>Далі  в презентації буде наведено кілька пропозицій щодо застосування КМС у шкільному курсі математики на прикладі  теми «Квадратична функція». </a:t>
            </a:r>
            <a:endParaRPr lang="ru-RU" b="1" dirty="0">
              <a:solidFill>
                <a:srgbClr val="FF0000"/>
              </a:solidFill>
            </a:endParaRPr>
          </a:p>
        </p:txBody>
      </p:sp>
      <p:pic>
        <p:nvPicPr>
          <p:cNvPr id="20482" name="Picture 2"/>
          <p:cNvPicPr>
            <a:picLocks noChangeAspect="1" noChangeArrowheads="1"/>
          </p:cNvPicPr>
          <p:nvPr/>
        </p:nvPicPr>
        <p:blipFill>
          <a:blip r:embed="rId3"/>
          <a:srcRect/>
          <a:stretch>
            <a:fillRect/>
          </a:stretch>
        </p:blipFill>
        <p:spPr bwMode="auto">
          <a:xfrm>
            <a:off x="0" y="1295400"/>
            <a:ext cx="9144000" cy="3449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0"/>
            <a:ext cx="9144000" cy="685800"/>
          </a:xfrm>
        </p:spPr>
        <p:txBody>
          <a:bodyPr>
            <a:normAutofit fontScale="25000" lnSpcReduction="20000"/>
          </a:bodyPr>
          <a:lstStyle/>
          <a:p>
            <a:r>
              <a:rPr lang="uk-UA" sz="11200" b="1" dirty="0" smtClean="0">
                <a:solidFill>
                  <a:srgbClr val="002060"/>
                </a:solidFill>
              </a:rPr>
              <a:t>Проект ОЕСР </a:t>
            </a:r>
            <a:br>
              <a:rPr lang="uk-UA" sz="11200" b="1" dirty="0" smtClean="0">
                <a:solidFill>
                  <a:srgbClr val="002060"/>
                </a:solidFill>
              </a:rPr>
            </a:br>
            <a:r>
              <a:rPr lang="en-US" sz="11200" b="1" dirty="0" smtClean="0">
                <a:solidFill>
                  <a:srgbClr val="002060"/>
                </a:solidFill>
              </a:rPr>
              <a:t>Global Teaching  </a:t>
            </a:r>
            <a:r>
              <a:rPr lang="en-US" sz="11200" b="1" dirty="0" err="1" smtClean="0">
                <a:solidFill>
                  <a:srgbClr val="002060"/>
                </a:solidFill>
              </a:rPr>
              <a:t>inSights</a:t>
            </a:r>
            <a:r>
              <a:rPr lang="en-US" sz="1500" dirty="0" smtClean="0">
                <a:solidFill>
                  <a:srgbClr val="002060"/>
                </a:solidFill>
              </a:rPr>
              <a:t>)</a:t>
            </a:r>
            <a:r>
              <a:rPr lang="en-US" b="1" dirty="0" smtClean="0">
                <a:solidFill>
                  <a:srgbClr val="002060"/>
                </a:solidFill>
              </a:rPr>
              <a:t>.</a:t>
            </a:r>
            <a:r>
              <a:rPr lang="uk-UA" b="1" dirty="0" smtClean="0">
                <a:solidFill>
                  <a:srgbClr val="002060"/>
                </a:solidFill>
              </a:rPr>
              <a:t> </a:t>
            </a:r>
            <a:r>
              <a:rPr lang="en-US" dirty="0" smtClean="0"/>
              <a:t> </a:t>
            </a:r>
            <a:r>
              <a:rPr lang="en-US" sz="11200" b="1" dirty="0" smtClean="0">
                <a:solidFill>
                  <a:srgbClr val="002060"/>
                </a:solidFill>
              </a:rPr>
              <a:t>Video Study of Teaching </a:t>
            </a:r>
            <a:endParaRPr lang="ru-RU" b="1" dirty="0" smtClean="0">
              <a:solidFill>
                <a:srgbClr val="002060"/>
              </a:solidFill>
            </a:endParaRPr>
          </a:p>
        </p:txBody>
      </p:sp>
      <p:sp>
        <p:nvSpPr>
          <p:cNvPr id="5" name="TextBox 4"/>
          <p:cNvSpPr txBox="1"/>
          <p:nvPr/>
        </p:nvSpPr>
        <p:spPr>
          <a:xfrm>
            <a:off x="0" y="762000"/>
            <a:ext cx="9144000" cy="307777"/>
          </a:xfrm>
          <a:prstGeom prst="rect">
            <a:avLst/>
          </a:prstGeom>
          <a:noFill/>
        </p:spPr>
        <p:txBody>
          <a:bodyPr wrap="square" rtlCol="0">
            <a:spAutoFit/>
          </a:bodyPr>
          <a:lstStyle/>
          <a:p>
            <a:pPr algn="ctr"/>
            <a:r>
              <a:rPr lang="en-US" sz="1400" b="1" u="sng" dirty="0" err="1" smtClean="0">
                <a:solidFill>
                  <a:srgbClr val="002060"/>
                </a:solidFill>
                <a:hlinkClick r:id="rId2"/>
              </a:rPr>
              <a:t>https://www.globalteachinginsights.org/</a:t>
            </a:r>
            <a:r>
              <a:rPr lang="uk-UA" sz="1400" b="1" u="sng" dirty="0" smtClean="0">
                <a:solidFill>
                  <a:srgbClr val="002060"/>
                </a:solidFill>
              </a:rPr>
              <a:t> </a:t>
            </a:r>
            <a:endParaRPr lang="ru-RU" dirty="0">
              <a:solidFill>
                <a:srgbClr val="002060"/>
              </a:solidFill>
            </a:endParaRPr>
          </a:p>
        </p:txBody>
      </p:sp>
      <p:sp>
        <p:nvSpPr>
          <p:cNvPr id="6" name="TextBox 5"/>
          <p:cNvSpPr txBox="1"/>
          <p:nvPr/>
        </p:nvSpPr>
        <p:spPr>
          <a:xfrm>
            <a:off x="0" y="3276600"/>
            <a:ext cx="9144000" cy="3693319"/>
          </a:xfrm>
          <a:prstGeom prst="rect">
            <a:avLst/>
          </a:prstGeom>
          <a:noFill/>
        </p:spPr>
        <p:txBody>
          <a:bodyPr wrap="square" rtlCol="0">
            <a:spAutoFit/>
          </a:bodyPr>
          <a:lstStyle/>
          <a:p>
            <a:r>
              <a:rPr lang="uk-UA" dirty="0" smtClean="0">
                <a:solidFill>
                  <a:srgbClr val="002060"/>
                </a:solidFill>
              </a:rPr>
              <a:t>Відео кліпи уроків упорядковані за шістьма категоріями:</a:t>
            </a:r>
          </a:p>
          <a:p>
            <a:pPr marL="342900" indent="-342900">
              <a:buAutoNum type="arabicPeriod"/>
            </a:pPr>
            <a:r>
              <a:rPr lang="uk-UA" dirty="0" smtClean="0">
                <a:solidFill>
                  <a:srgbClr val="002060"/>
                </a:solidFill>
              </a:rPr>
              <a:t>Управління класом (</a:t>
            </a:r>
            <a:r>
              <a:rPr lang="en-US" dirty="0" smtClean="0">
                <a:solidFill>
                  <a:srgbClr val="002060"/>
                </a:solidFill>
              </a:rPr>
              <a:t>Classroom Management</a:t>
            </a:r>
            <a:r>
              <a:rPr lang="uk-UA" dirty="0" smtClean="0">
                <a:solidFill>
                  <a:srgbClr val="002060"/>
                </a:solidFill>
              </a:rPr>
              <a:t>)</a:t>
            </a:r>
          </a:p>
          <a:p>
            <a:pPr marL="342900" indent="-342900">
              <a:buAutoNum type="arabicPeriod"/>
            </a:pPr>
            <a:r>
              <a:rPr lang="uk-UA" dirty="0" smtClean="0">
                <a:solidFill>
                  <a:srgbClr val="002060"/>
                </a:solidFill>
              </a:rPr>
              <a:t>Обговорення в класі</a:t>
            </a:r>
            <a:r>
              <a:rPr lang="en-US" dirty="0" smtClean="0">
                <a:solidFill>
                  <a:srgbClr val="002060"/>
                </a:solidFill>
              </a:rPr>
              <a:t> (Classroom Talk)</a:t>
            </a:r>
            <a:endParaRPr lang="uk-UA" dirty="0" smtClean="0">
              <a:solidFill>
                <a:srgbClr val="002060"/>
              </a:solidFill>
            </a:endParaRPr>
          </a:p>
          <a:p>
            <a:pPr marL="342900" indent="-342900">
              <a:buAutoNum type="arabicPeriod"/>
            </a:pPr>
            <a:r>
              <a:rPr lang="uk-UA" dirty="0" smtClean="0">
                <a:solidFill>
                  <a:srgbClr val="002060"/>
                </a:solidFill>
              </a:rPr>
              <a:t>Когнітивне залучення</a:t>
            </a:r>
            <a:r>
              <a:rPr lang="en-US" dirty="0" smtClean="0">
                <a:solidFill>
                  <a:srgbClr val="002060"/>
                </a:solidFill>
              </a:rPr>
              <a:t> (Cognitive Engagement)</a:t>
            </a:r>
            <a:endParaRPr lang="uk-UA" dirty="0" smtClean="0">
              <a:solidFill>
                <a:srgbClr val="002060"/>
              </a:solidFill>
            </a:endParaRPr>
          </a:p>
          <a:p>
            <a:pPr marL="342900" indent="-342900">
              <a:buAutoNum type="arabicPeriod"/>
            </a:pPr>
            <a:r>
              <a:rPr lang="uk-UA" dirty="0" smtClean="0">
                <a:solidFill>
                  <a:srgbClr val="002060"/>
                </a:solidFill>
              </a:rPr>
              <a:t>Предметна якість</a:t>
            </a:r>
            <a:r>
              <a:rPr lang="en-US" dirty="0" smtClean="0">
                <a:solidFill>
                  <a:srgbClr val="002060"/>
                </a:solidFill>
              </a:rPr>
              <a:t>  (Quality of Subject Matter)</a:t>
            </a:r>
            <a:endParaRPr lang="uk-UA" dirty="0" smtClean="0">
              <a:solidFill>
                <a:srgbClr val="002060"/>
              </a:solidFill>
            </a:endParaRPr>
          </a:p>
          <a:p>
            <a:pPr marL="342900" indent="-342900">
              <a:buAutoNum type="arabicPeriod"/>
            </a:pPr>
            <a:r>
              <a:rPr lang="uk-UA" dirty="0" smtClean="0">
                <a:solidFill>
                  <a:srgbClr val="002060"/>
                </a:solidFill>
              </a:rPr>
              <a:t>Відповідальність</a:t>
            </a:r>
            <a:r>
              <a:rPr lang="en-US" dirty="0" smtClean="0">
                <a:solidFill>
                  <a:srgbClr val="002060"/>
                </a:solidFill>
              </a:rPr>
              <a:t> (Responsibility)</a:t>
            </a:r>
            <a:endParaRPr lang="uk-UA" dirty="0" smtClean="0">
              <a:solidFill>
                <a:srgbClr val="002060"/>
              </a:solidFill>
            </a:endParaRPr>
          </a:p>
          <a:p>
            <a:pPr marL="342900" indent="-342900">
              <a:buAutoNum type="arabicPeriod"/>
            </a:pPr>
            <a:r>
              <a:rPr lang="uk-UA" dirty="0" smtClean="0">
                <a:solidFill>
                  <a:srgbClr val="002060"/>
                </a:solidFill>
              </a:rPr>
              <a:t>Соціально-емоційна підтримка</a:t>
            </a:r>
            <a:r>
              <a:rPr lang="en-US" dirty="0" smtClean="0">
                <a:solidFill>
                  <a:srgbClr val="002060"/>
                </a:solidFill>
              </a:rPr>
              <a:t> (Social-Emotional Support) </a:t>
            </a:r>
            <a:endParaRPr lang="uk-UA" dirty="0" smtClean="0">
              <a:solidFill>
                <a:srgbClr val="002060"/>
              </a:solidFill>
            </a:endParaRPr>
          </a:p>
          <a:p>
            <a:r>
              <a:rPr lang="uk-UA" dirty="0" smtClean="0">
                <a:solidFill>
                  <a:srgbClr val="002060"/>
                </a:solidFill>
              </a:rPr>
              <a:t>Кліпи доступні у вільному доступі.</a:t>
            </a:r>
          </a:p>
          <a:p>
            <a:r>
              <a:rPr lang="uk-UA" b="1" dirty="0" smtClean="0">
                <a:solidFill>
                  <a:srgbClr val="FF0000"/>
                </a:solidFill>
              </a:rPr>
              <a:t>За звітом найбільш проблемною є предметна </a:t>
            </a:r>
            <a:r>
              <a:rPr lang="uk-UA" b="1" dirty="0" smtClean="0">
                <a:solidFill>
                  <a:srgbClr val="FF0000"/>
                </a:solidFill>
              </a:rPr>
              <a:t>якість</a:t>
            </a:r>
            <a:r>
              <a:rPr lang="en-US" b="1" dirty="0" smtClean="0">
                <a:solidFill>
                  <a:srgbClr val="FF0000"/>
                </a:solidFill>
              </a:rPr>
              <a:t> </a:t>
            </a:r>
            <a:r>
              <a:rPr lang="uk-UA" b="1" dirty="0" smtClean="0">
                <a:solidFill>
                  <a:srgbClr val="FF0000"/>
                </a:solidFill>
              </a:rPr>
              <a:t>навчання математики, </a:t>
            </a:r>
            <a:r>
              <a:rPr lang="uk-UA" b="1" dirty="0" smtClean="0">
                <a:solidFill>
                  <a:srgbClr val="FF0000"/>
                </a:solidFill>
              </a:rPr>
              <a:t>зокрема:</a:t>
            </a:r>
          </a:p>
          <a:p>
            <a:r>
              <a:rPr lang="uk-UA" b="1" dirty="0" smtClean="0">
                <a:solidFill>
                  <a:srgbClr val="FF0000"/>
                </a:solidFill>
              </a:rPr>
              <a:t>       - компетентнісні засади</a:t>
            </a:r>
          </a:p>
          <a:p>
            <a:r>
              <a:rPr lang="uk-UA" b="1" dirty="0" smtClean="0">
                <a:solidFill>
                  <a:srgbClr val="FF0000"/>
                </a:solidFill>
              </a:rPr>
              <a:t>       - практична спрямованість</a:t>
            </a:r>
          </a:p>
          <a:p>
            <a:r>
              <a:rPr lang="uk-UA" b="1" dirty="0" smtClean="0">
                <a:solidFill>
                  <a:srgbClr val="FF0000"/>
                </a:solidFill>
              </a:rPr>
              <a:t>       - використання КМС для </a:t>
            </a:r>
            <a:r>
              <a:rPr lang="uk-UA" b="1" dirty="0" err="1" smtClean="0">
                <a:solidFill>
                  <a:srgbClr val="FF0000"/>
                </a:solidFill>
              </a:rPr>
              <a:t>“відкриття</a:t>
            </a:r>
            <a:r>
              <a:rPr lang="uk-UA" b="1" dirty="0" smtClean="0">
                <a:solidFill>
                  <a:srgbClr val="FF0000"/>
                </a:solidFill>
              </a:rPr>
              <a:t> </a:t>
            </a:r>
            <a:r>
              <a:rPr lang="uk-UA" b="1" dirty="0" err="1" smtClean="0">
                <a:solidFill>
                  <a:srgbClr val="FF0000"/>
                </a:solidFill>
              </a:rPr>
              <a:t>математики”</a:t>
            </a:r>
            <a:r>
              <a:rPr lang="uk-UA" b="1" dirty="0" smtClean="0">
                <a:solidFill>
                  <a:srgbClr val="FF0000"/>
                </a:solidFill>
              </a:rPr>
              <a:t> та її застосувань. </a:t>
            </a:r>
          </a:p>
          <a:p>
            <a:endParaRPr lang="ru-RU" b="1" dirty="0">
              <a:solidFill>
                <a:srgbClr val="FF0000"/>
              </a:solidFill>
            </a:endParaRPr>
          </a:p>
        </p:txBody>
      </p:sp>
      <p:pic>
        <p:nvPicPr>
          <p:cNvPr id="20482" name="Picture 2"/>
          <p:cNvPicPr>
            <a:picLocks noChangeAspect="1" noChangeArrowheads="1"/>
          </p:cNvPicPr>
          <p:nvPr/>
        </p:nvPicPr>
        <p:blipFill>
          <a:blip r:embed="rId3"/>
          <a:srcRect/>
          <a:stretch>
            <a:fillRect/>
          </a:stretch>
        </p:blipFill>
        <p:spPr bwMode="auto">
          <a:xfrm>
            <a:off x="0" y="1295400"/>
            <a:ext cx="5257800" cy="1983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12770</TotalTime>
  <Words>2615</Words>
  <PresentationFormat>Экран (4:3)</PresentationFormat>
  <Paragraphs>301</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Office Theme</vt:lpstr>
      <vt:lpstr>ЗАСТОСУВАННЯ КМС У МАТЕМАТИЧНІЙ ОСВІТІ  (НА ПРИКЛАДІ ТЕМИ «КВАДРАТИЧНА ФУНКЦІЯ») </vt:lpstr>
      <vt:lpstr>Слайд 2</vt:lpstr>
      <vt:lpstr>Уражаюча Симетрія. Чи є Бог геометром?  https://www.amazon.com/Fearful-Symmetry-Geometer-Dover-Mathematics/dp/0486477584 </vt:lpstr>
      <vt:lpstr>-Чи є Бог математиком? -Так, про це свідчать КМС, що дозволяють   моделювати будь-які явища    реального і уявних світів. </vt:lpstr>
      <vt:lpstr>-Is God a Mathematician? -Yes, the CMSs assure this,  because they allow to model  anything in both real and imaginary worlds. </vt:lpstr>
      <vt:lpstr>ЧОМУ КВАДРАТИЧНА ФУНКЦІЯ?</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ЗАСТОСУВАННЯ КМС У МАТЕМАТИЧНІЙ ОСВІТІ  (НА ПРИКЛАДІ ТЕМИ «КВАДРАТИЧНА ФУНКЦІЯ»)</dc:title>
  <dc:creator>SERG</dc:creator>
  <cp:lastModifiedBy>SERG</cp:lastModifiedBy>
  <cp:revision>24</cp:revision>
  <dcterms:created xsi:type="dcterms:W3CDTF">2021-03-06T05:05:30Z</dcterms:created>
  <dcterms:modified xsi:type="dcterms:W3CDTF">2021-03-27T06:21:20Z</dcterms:modified>
</cp:coreProperties>
</file>